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9" r:id="rId3"/>
    <p:sldId id="257" r:id="rId4"/>
    <p:sldId id="261" r:id="rId5"/>
    <p:sldId id="260" r:id="rId6"/>
    <p:sldId id="258" r:id="rId7"/>
    <p:sldId id="259" r:id="rId8"/>
    <p:sldId id="262" r:id="rId9"/>
    <p:sldId id="263" r:id="rId10"/>
    <p:sldId id="264" r:id="rId11"/>
    <p:sldId id="265" r:id="rId12"/>
    <p:sldId id="266" r:id="rId13"/>
    <p:sldId id="267" r:id="rId14"/>
    <p:sldId id="278" r:id="rId15"/>
    <p:sldId id="268" r:id="rId16"/>
    <p:sldId id="269" r:id="rId17"/>
    <p:sldId id="270" r:id="rId18"/>
    <p:sldId id="271" r:id="rId19"/>
    <p:sldId id="272" r:id="rId20"/>
    <p:sldId id="273" r:id="rId21"/>
    <p:sldId id="276" r:id="rId22"/>
    <p:sldId id="274" r:id="rId23"/>
    <p:sldId id="282" r:id="rId24"/>
    <p:sldId id="275" r:id="rId25"/>
    <p:sldId id="283" r:id="rId26"/>
    <p:sldId id="284" r:id="rId27"/>
    <p:sldId id="277" r:id="rId28"/>
    <p:sldId id="285" r:id="rId29"/>
    <p:sldId id="280"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4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A9649B-E2BD-4CC3-819D-540FB2C9F28C}" type="datetimeFigureOut">
              <a:rPr lang="en-US" smtClean="0"/>
              <a:t>11/12/2014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7ED264-DC25-49A3-A735-D19A429C67AE}" type="slidenum">
              <a:rPr lang="en-US" smtClean="0"/>
              <a:t>‹#›</a:t>
            </a:fld>
            <a:endParaRPr lang="en-US"/>
          </a:p>
        </p:txBody>
      </p:sp>
    </p:spTree>
    <p:extLst>
      <p:ext uri="{BB962C8B-B14F-4D97-AF65-F5344CB8AC3E}">
        <p14:creationId xmlns:p14="http://schemas.microsoft.com/office/powerpoint/2010/main" val="107787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discounts for extra pairs of glasses or lenses</a:t>
            </a:r>
            <a:endParaRPr lang="en-US" dirty="0"/>
          </a:p>
        </p:txBody>
      </p:sp>
      <p:sp>
        <p:nvSpPr>
          <p:cNvPr id="4" name="Slide Number Placeholder 3"/>
          <p:cNvSpPr>
            <a:spLocks noGrp="1"/>
          </p:cNvSpPr>
          <p:nvPr>
            <p:ph type="sldNum" sz="quarter" idx="10"/>
          </p:nvPr>
        </p:nvSpPr>
        <p:spPr/>
        <p:txBody>
          <a:bodyPr/>
          <a:lstStyle/>
          <a:p>
            <a:fld id="{E37ED264-DC25-49A3-A735-D19A429C67AE}" type="slidenum">
              <a:rPr lang="en-US" smtClean="0"/>
              <a:t>24</a:t>
            </a:fld>
            <a:endParaRPr lang="en-US"/>
          </a:p>
        </p:txBody>
      </p:sp>
    </p:spTree>
    <p:extLst>
      <p:ext uri="{BB962C8B-B14F-4D97-AF65-F5344CB8AC3E}">
        <p14:creationId xmlns:p14="http://schemas.microsoft.com/office/powerpoint/2010/main" val="1385911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discounts for extra pairs of glasses or lenses</a:t>
            </a:r>
            <a:endParaRPr lang="en-US" dirty="0"/>
          </a:p>
        </p:txBody>
      </p:sp>
      <p:sp>
        <p:nvSpPr>
          <p:cNvPr id="4" name="Slide Number Placeholder 3"/>
          <p:cNvSpPr>
            <a:spLocks noGrp="1"/>
          </p:cNvSpPr>
          <p:nvPr>
            <p:ph type="sldNum" sz="quarter" idx="10"/>
          </p:nvPr>
        </p:nvSpPr>
        <p:spPr/>
        <p:txBody>
          <a:bodyPr/>
          <a:lstStyle/>
          <a:p>
            <a:fld id="{E37ED264-DC25-49A3-A735-D19A429C67AE}" type="slidenum">
              <a:rPr lang="en-US" smtClean="0"/>
              <a:t>25</a:t>
            </a:fld>
            <a:endParaRPr lang="en-US"/>
          </a:p>
        </p:txBody>
      </p:sp>
    </p:spTree>
    <p:extLst>
      <p:ext uri="{BB962C8B-B14F-4D97-AF65-F5344CB8AC3E}">
        <p14:creationId xmlns:p14="http://schemas.microsoft.com/office/powerpoint/2010/main" val="302030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discounts for extra pairs of glasses or lenses</a:t>
            </a:r>
            <a:endParaRPr lang="en-US" dirty="0"/>
          </a:p>
        </p:txBody>
      </p:sp>
      <p:sp>
        <p:nvSpPr>
          <p:cNvPr id="4" name="Slide Number Placeholder 3"/>
          <p:cNvSpPr>
            <a:spLocks noGrp="1"/>
          </p:cNvSpPr>
          <p:nvPr>
            <p:ph type="sldNum" sz="quarter" idx="10"/>
          </p:nvPr>
        </p:nvSpPr>
        <p:spPr/>
        <p:txBody>
          <a:bodyPr/>
          <a:lstStyle/>
          <a:p>
            <a:fld id="{E37ED264-DC25-49A3-A735-D19A429C67AE}" type="slidenum">
              <a:rPr lang="en-US" smtClean="0"/>
              <a:t>26</a:t>
            </a:fld>
            <a:endParaRPr lang="en-US"/>
          </a:p>
        </p:txBody>
      </p:sp>
    </p:spTree>
    <p:extLst>
      <p:ext uri="{BB962C8B-B14F-4D97-AF65-F5344CB8AC3E}">
        <p14:creationId xmlns:p14="http://schemas.microsoft.com/office/powerpoint/2010/main" val="3719748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discounts for extra pairs of glasses or lenses</a:t>
            </a:r>
            <a:endParaRPr lang="en-US" dirty="0"/>
          </a:p>
        </p:txBody>
      </p:sp>
      <p:sp>
        <p:nvSpPr>
          <p:cNvPr id="4" name="Slide Number Placeholder 3"/>
          <p:cNvSpPr>
            <a:spLocks noGrp="1"/>
          </p:cNvSpPr>
          <p:nvPr>
            <p:ph type="sldNum" sz="quarter" idx="10"/>
          </p:nvPr>
        </p:nvSpPr>
        <p:spPr/>
        <p:txBody>
          <a:bodyPr/>
          <a:lstStyle/>
          <a:p>
            <a:fld id="{E37ED264-DC25-49A3-A735-D19A429C67AE}" type="slidenum">
              <a:rPr lang="en-US" smtClean="0"/>
              <a:t>27</a:t>
            </a:fld>
            <a:endParaRPr lang="en-US"/>
          </a:p>
        </p:txBody>
      </p:sp>
    </p:spTree>
    <p:extLst>
      <p:ext uri="{BB962C8B-B14F-4D97-AF65-F5344CB8AC3E}">
        <p14:creationId xmlns:p14="http://schemas.microsoft.com/office/powerpoint/2010/main" val="321386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discounts for extra pairs of glasses or lenses</a:t>
            </a:r>
            <a:endParaRPr lang="en-US" dirty="0"/>
          </a:p>
        </p:txBody>
      </p:sp>
      <p:sp>
        <p:nvSpPr>
          <p:cNvPr id="4" name="Slide Number Placeholder 3"/>
          <p:cNvSpPr>
            <a:spLocks noGrp="1"/>
          </p:cNvSpPr>
          <p:nvPr>
            <p:ph type="sldNum" sz="quarter" idx="10"/>
          </p:nvPr>
        </p:nvSpPr>
        <p:spPr/>
        <p:txBody>
          <a:bodyPr/>
          <a:lstStyle/>
          <a:p>
            <a:fld id="{E37ED264-DC25-49A3-A735-D19A429C67AE}" type="slidenum">
              <a:rPr lang="en-US" smtClean="0"/>
              <a:t>28</a:t>
            </a:fld>
            <a:endParaRPr lang="en-US"/>
          </a:p>
        </p:txBody>
      </p:sp>
    </p:spTree>
    <p:extLst>
      <p:ext uri="{BB962C8B-B14F-4D97-AF65-F5344CB8AC3E}">
        <p14:creationId xmlns:p14="http://schemas.microsoft.com/office/powerpoint/2010/main" val="208109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6470DE-1732-4935-A31C-6EE85C43D0C4}"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107449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470DE-1732-4935-A31C-6EE85C43D0C4}"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3386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470DE-1732-4935-A31C-6EE85C43D0C4}"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411110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470DE-1732-4935-A31C-6EE85C43D0C4}"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243194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6470DE-1732-4935-A31C-6EE85C43D0C4}"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314299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470DE-1732-4935-A31C-6EE85C43D0C4}"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191823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6470DE-1732-4935-A31C-6EE85C43D0C4}"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331829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470DE-1732-4935-A31C-6EE85C43D0C4}"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299696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470DE-1732-4935-A31C-6EE85C43D0C4}"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19739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470DE-1732-4935-A31C-6EE85C43D0C4}"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3552925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470DE-1732-4935-A31C-6EE85C43D0C4}"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22DA0-E86E-40C9-8755-BE697CA1AEE1}" type="slidenum">
              <a:rPr lang="en-US" smtClean="0"/>
              <a:t>‹#›</a:t>
            </a:fld>
            <a:endParaRPr lang="en-US"/>
          </a:p>
        </p:txBody>
      </p:sp>
    </p:spTree>
    <p:extLst>
      <p:ext uri="{BB962C8B-B14F-4D97-AF65-F5344CB8AC3E}">
        <p14:creationId xmlns:p14="http://schemas.microsoft.com/office/powerpoint/2010/main" val="274653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470DE-1732-4935-A31C-6EE85C43D0C4}" type="datetimeFigureOut">
              <a:rPr lang="en-US" smtClean="0"/>
              <a:t>11/12/2014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22DA0-E86E-40C9-8755-BE697CA1AEE1}" type="slidenum">
              <a:rPr lang="en-US" smtClean="0"/>
              <a:t>‹#›</a:t>
            </a:fld>
            <a:endParaRPr lang="en-US"/>
          </a:p>
        </p:txBody>
      </p:sp>
    </p:spTree>
    <p:extLst>
      <p:ext uri="{BB962C8B-B14F-4D97-AF65-F5344CB8AC3E}">
        <p14:creationId xmlns:p14="http://schemas.microsoft.com/office/powerpoint/2010/main" val="82662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Legislative Protections for Texas Optometrists</a:t>
            </a:r>
            <a:endParaRPr lang="en-US" dirty="0"/>
          </a:p>
        </p:txBody>
      </p:sp>
      <p:sp>
        <p:nvSpPr>
          <p:cNvPr id="3" name="Subtitle 2"/>
          <p:cNvSpPr>
            <a:spLocks noGrp="1"/>
          </p:cNvSpPr>
          <p:nvPr>
            <p:ph type="subTitle" idx="1"/>
          </p:nvPr>
        </p:nvSpPr>
        <p:spPr/>
        <p:txBody>
          <a:bodyPr>
            <a:normAutofit fontScale="70000" lnSpcReduction="20000"/>
          </a:bodyPr>
          <a:lstStyle/>
          <a:p>
            <a:r>
              <a:rPr lang="en-US" sz="3100" dirty="0" err="1" smtClean="0"/>
              <a:t>EyeCon</a:t>
            </a:r>
            <a:r>
              <a:rPr lang="en-US" sz="3100" dirty="0" smtClean="0"/>
              <a:t> 2014</a:t>
            </a:r>
          </a:p>
          <a:p>
            <a:endParaRPr lang="en-US" dirty="0" smtClean="0"/>
          </a:p>
          <a:p>
            <a:r>
              <a:rPr lang="en-US" sz="2900" b="1" dirty="0" smtClean="0"/>
              <a:t>Drew York</a:t>
            </a:r>
          </a:p>
          <a:p>
            <a:r>
              <a:rPr lang="en-US" sz="2900" b="1" dirty="0" smtClean="0"/>
              <a:t>Gray Reed &amp; McGraw, P.C.</a:t>
            </a:r>
          </a:p>
          <a:p>
            <a:r>
              <a:rPr lang="en-US" sz="2900" b="1" dirty="0" smtClean="0"/>
              <a:t>dyork@grayreed.com</a:t>
            </a:r>
            <a:endParaRPr lang="en-US" sz="2900" b="1" dirty="0"/>
          </a:p>
        </p:txBody>
      </p:sp>
    </p:spTree>
    <p:extLst>
      <p:ext uri="{BB962C8B-B14F-4D97-AF65-F5344CB8AC3E}">
        <p14:creationId xmlns:p14="http://schemas.microsoft.com/office/powerpoint/2010/main" val="308213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Examples of Violations of Section 408</a:t>
            </a:r>
            <a:endParaRPr lang="en-US" dirty="0"/>
          </a:p>
        </p:txBody>
      </p:sp>
      <p:sp>
        <p:nvSpPr>
          <p:cNvPr id="3" name="Content Placeholder 2"/>
          <p:cNvSpPr>
            <a:spLocks noGrp="1"/>
          </p:cNvSpPr>
          <p:nvPr>
            <p:ph idx="1"/>
          </p:nvPr>
        </p:nvSpPr>
        <p:spPr>
          <a:xfrm>
            <a:off x="752138" y="1825625"/>
            <a:ext cx="10515600" cy="4351338"/>
          </a:xfrm>
        </p:spPr>
        <p:txBody>
          <a:bodyPr>
            <a:normAutofit fontScale="92500" lnSpcReduction="10000"/>
          </a:bodyPr>
          <a:lstStyle/>
          <a:p>
            <a:pPr marL="0" indent="0">
              <a:buNone/>
            </a:pPr>
            <a:r>
              <a:rPr lang="en-US" dirty="0"/>
              <a:t>(3) terminating or threatening to terminate an agreement, including a lease, or other relationship in an attempt to control the professional judgment, manner of practice, or practice of an optometrist or therapeutic </a:t>
            </a:r>
            <a:r>
              <a:rPr lang="en-US" dirty="0" smtClean="0"/>
              <a:t>optometrist</a:t>
            </a:r>
          </a:p>
          <a:p>
            <a:pPr marL="0" indent="0">
              <a:buNone/>
            </a:pPr>
            <a:endParaRPr lang="en-US" dirty="0"/>
          </a:p>
          <a:p>
            <a:pPr marL="0" indent="0">
              <a:buNone/>
            </a:pPr>
            <a:r>
              <a:rPr lang="en-US" dirty="0" smtClean="0"/>
              <a:t>Example: manufacturer threatens to stop giving you a 20% discount if you don’t begin selling their newest contact lens product.  </a:t>
            </a:r>
            <a:endParaRPr lang="en-US" dirty="0"/>
          </a:p>
          <a:p>
            <a:pPr marL="0" indent="0">
              <a:buNone/>
            </a:pPr>
            <a:endParaRPr lang="en-US" dirty="0" smtClean="0"/>
          </a:p>
          <a:p>
            <a:pPr marL="0" indent="0">
              <a:buNone/>
            </a:pPr>
            <a:r>
              <a:rPr lang="en-US" dirty="0" smtClean="0"/>
              <a:t>NOTE: the phrases “professional judgment” and “manner of practice” are not defined.  In a lawsuit, the plaintiff-optometrist likely proves this through their own testimony about how the threat attempted to control their professional judgment or manner of practice.      </a:t>
            </a:r>
            <a:endParaRPr lang="en-US" dirty="0"/>
          </a:p>
        </p:txBody>
      </p:sp>
    </p:spTree>
    <p:extLst>
      <p:ext uri="{BB962C8B-B14F-4D97-AF65-F5344CB8AC3E}">
        <p14:creationId xmlns:p14="http://schemas.microsoft.com/office/powerpoint/2010/main" val="3425300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Examples of Violations of Section 408</a:t>
            </a:r>
            <a:endParaRPr lang="en-US" dirty="0"/>
          </a:p>
        </p:txBody>
      </p:sp>
      <p:sp>
        <p:nvSpPr>
          <p:cNvPr id="3" name="Content Placeholder 2"/>
          <p:cNvSpPr>
            <a:spLocks noGrp="1"/>
          </p:cNvSpPr>
          <p:nvPr>
            <p:ph idx="1"/>
          </p:nvPr>
        </p:nvSpPr>
        <p:spPr>
          <a:xfrm>
            <a:off x="752138" y="1825625"/>
            <a:ext cx="10515600" cy="4351338"/>
          </a:xfrm>
        </p:spPr>
        <p:txBody>
          <a:bodyPr>
            <a:normAutofit/>
          </a:bodyPr>
          <a:lstStyle/>
          <a:p>
            <a:pPr marL="0" indent="0">
              <a:buNone/>
            </a:pPr>
            <a:r>
              <a:rPr lang="en-US" dirty="0"/>
              <a:t>(4) providing, hiring, or sharing employees, business services, or similar items to or with an optometrist or therapeutic </a:t>
            </a:r>
            <a:r>
              <a:rPr lang="en-US" dirty="0" smtClean="0"/>
              <a:t>optometrist</a:t>
            </a:r>
          </a:p>
          <a:p>
            <a:pPr marL="0" indent="0">
              <a:buNone/>
            </a:pPr>
            <a:endParaRPr lang="en-US" dirty="0"/>
          </a:p>
          <a:p>
            <a:pPr marL="0" indent="0">
              <a:buNone/>
            </a:pPr>
            <a:r>
              <a:rPr lang="en-US" dirty="0" smtClean="0"/>
              <a:t>Example: </a:t>
            </a:r>
            <a:r>
              <a:rPr lang="en-US" dirty="0" err="1" smtClean="0"/>
              <a:t>Supermart</a:t>
            </a:r>
            <a:r>
              <a:rPr lang="en-US" dirty="0" smtClean="0"/>
              <a:t> hires your employees       </a:t>
            </a:r>
            <a:endParaRPr lang="en-US" dirty="0"/>
          </a:p>
        </p:txBody>
      </p:sp>
    </p:spTree>
    <p:extLst>
      <p:ext uri="{BB962C8B-B14F-4D97-AF65-F5344CB8AC3E}">
        <p14:creationId xmlns:p14="http://schemas.microsoft.com/office/powerpoint/2010/main" val="406003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Examples of Violations of Section 408</a:t>
            </a:r>
            <a:endParaRPr lang="en-US" dirty="0"/>
          </a:p>
        </p:txBody>
      </p:sp>
      <p:sp>
        <p:nvSpPr>
          <p:cNvPr id="3" name="Content Placeholder 2"/>
          <p:cNvSpPr>
            <a:spLocks noGrp="1"/>
          </p:cNvSpPr>
          <p:nvPr>
            <p:ph idx="1"/>
          </p:nvPr>
        </p:nvSpPr>
        <p:spPr>
          <a:xfrm>
            <a:off x="752138" y="1825625"/>
            <a:ext cx="10515600" cy="4351338"/>
          </a:xfrm>
        </p:spPr>
        <p:txBody>
          <a:bodyPr>
            <a:normAutofit/>
          </a:bodyPr>
          <a:lstStyle/>
          <a:p>
            <a:pPr marL="0" indent="0">
              <a:buNone/>
            </a:pPr>
            <a:r>
              <a:rPr lang="en-US" dirty="0"/>
              <a:t>(5) making or guaranteeing a loan to an optometrist or therapeutic optometrist in excess of the value of the collateral securing the loan</a:t>
            </a:r>
          </a:p>
          <a:p>
            <a:pPr marL="0" indent="0">
              <a:buNone/>
            </a:pPr>
            <a:endParaRPr lang="en-US" dirty="0" smtClean="0"/>
          </a:p>
          <a:p>
            <a:pPr marL="0" indent="0">
              <a:buNone/>
            </a:pPr>
            <a:r>
              <a:rPr lang="en-US" dirty="0" smtClean="0"/>
              <a:t>Example: An optometry practice is looking to open a fifth location.  The location is in Midland, but you live in Dallas.  The practice offers you a $300,000 advance to move to West Texas.  The advance is to be paid back over three years based on your revenue produced, but in the event you do not produce enough revenue to pay off the entire advance, the practice will forgive the outstanding balance.      </a:t>
            </a:r>
            <a:endParaRPr lang="en-US" dirty="0"/>
          </a:p>
        </p:txBody>
      </p:sp>
    </p:spTree>
    <p:extLst>
      <p:ext uri="{BB962C8B-B14F-4D97-AF65-F5344CB8AC3E}">
        <p14:creationId xmlns:p14="http://schemas.microsoft.com/office/powerpoint/2010/main" val="906299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an Optometrist’s Remedies for a Violation of Section 408?</a:t>
            </a:r>
            <a:endParaRPr lang="en-US" dirty="0"/>
          </a:p>
        </p:txBody>
      </p:sp>
      <p:sp>
        <p:nvSpPr>
          <p:cNvPr id="3" name="Content Placeholder 2"/>
          <p:cNvSpPr>
            <a:spLocks noGrp="1"/>
          </p:cNvSpPr>
          <p:nvPr>
            <p:ph idx="1"/>
          </p:nvPr>
        </p:nvSpPr>
        <p:spPr/>
        <p:txBody>
          <a:bodyPr/>
          <a:lstStyle/>
          <a:p>
            <a:r>
              <a:rPr lang="en-US" dirty="0" smtClean="0"/>
              <a:t>There are multiple remedies available to optometrists:</a:t>
            </a:r>
          </a:p>
          <a:p>
            <a:pPr lvl="1"/>
            <a:r>
              <a:rPr lang="en-US" dirty="0" smtClean="0"/>
              <a:t>Damages;</a:t>
            </a:r>
          </a:p>
          <a:p>
            <a:pPr lvl="1"/>
            <a:r>
              <a:rPr lang="en-US" dirty="0" smtClean="0"/>
              <a:t>Reasonable attorney’s fees; </a:t>
            </a:r>
          </a:p>
          <a:p>
            <a:pPr lvl="1"/>
            <a:r>
              <a:rPr lang="en-US" dirty="0" smtClean="0"/>
              <a:t>Court costs; </a:t>
            </a:r>
          </a:p>
          <a:p>
            <a:pPr lvl="1"/>
            <a:r>
              <a:rPr lang="en-US" dirty="0" smtClean="0"/>
              <a:t>Injunction against the violator; and</a:t>
            </a:r>
          </a:p>
          <a:p>
            <a:pPr lvl="1"/>
            <a:r>
              <a:rPr lang="en-US" dirty="0" smtClean="0"/>
              <a:t>A civil penalty not to exceed $1,000 for each day a violation occurs</a:t>
            </a:r>
          </a:p>
          <a:p>
            <a:pPr lvl="2"/>
            <a:r>
              <a:rPr lang="en-US" dirty="0" smtClean="0"/>
              <a:t>But maybe not after the </a:t>
            </a:r>
            <a:r>
              <a:rPr lang="en-US" i="1" dirty="0" smtClean="0"/>
              <a:t>Forte v. Wal-Mart Stores, Inc.</a:t>
            </a:r>
            <a:r>
              <a:rPr lang="en-US" dirty="0" smtClean="0"/>
              <a:t> case </a:t>
            </a:r>
          </a:p>
          <a:p>
            <a:endParaRPr lang="en-US" dirty="0"/>
          </a:p>
          <a:p>
            <a:r>
              <a:rPr lang="en-US" dirty="0" smtClean="0"/>
              <a:t>A violation of Section 408 may also be brought under the Texas Deceptive Trade Practices Act.  </a:t>
            </a:r>
            <a:endParaRPr lang="en-US" dirty="0"/>
          </a:p>
        </p:txBody>
      </p:sp>
    </p:spTree>
    <p:extLst>
      <p:ext uri="{BB962C8B-B14F-4D97-AF65-F5344CB8AC3E}">
        <p14:creationId xmlns:p14="http://schemas.microsoft.com/office/powerpoint/2010/main" val="3023517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Must You Bring a Lawsuit for a Violation of Section 408?</a:t>
            </a:r>
            <a:endParaRPr lang="en-US" dirty="0"/>
          </a:p>
        </p:txBody>
      </p:sp>
      <p:sp>
        <p:nvSpPr>
          <p:cNvPr id="3" name="Content Placeholder 2"/>
          <p:cNvSpPr>
            <a:spLocks noGrp="1"/>
          </p:cNvSpPr>
          <p:nvPr>
            <p:ph idx="1"/>
          </p:nvPr>
        </p:nvSpPr>
        <p:spPr/>
        <p:txBody>
          <a:bodyPr/>
          <a:lstStyle/>
          <a:p>
            <a:r>
              <a:rPr lang="en-US" dirty="0" smtClean="0"/>
              <a:t>The statute does not have an express limitations period.</a:t>
            </a:r>
          </a:p>
          <a:p>
            <a:r>
              <a:rPr lang="en-US" dirty="0" smtClean="0"/>
              <a:t>Generally under Texas law, if a claim does not have an express limitations period, a party must bring the claim within four (4) years after it accrues.</a:t>
            </a:r>
          </a:p>
          <a:p>
            <a:r>
              <a:rPr lang="en-US" dirty="0" smtClean="0"/>
              <a:t>There are two cases holding claims for violations of Section 408 must be brought within 4 years.  BUT, there is one case holding the claim must be brought within two (2) years.  </a:t>
            </a:r>
            <a:endParaRPr lang="en-US" dirty="0"/>
          </a:p>
        </p:txBody>
      </p:sp>
    </p:spTree>
    <p:extLst>
      <p:ext uri="{BB962C8B-B14F-4D97-AF65-F5344CB8AC3E}">
        <p14:creationId xmlns:p14="http://schemas.microsoft.com/office/powerpoint/2010/main" val="3654811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lstStyle/>
          <a:p>
            <a:pPr marL="0" indent="0">
              <a:buNone/>
            </a:pPr>
            <a:r>
              <a:rPr lang="en-US" b="1" u="sng" dirty="0" smtClean="0"/>
              <a:t>Facts</a:t>
            </a:r>
            <a:r>
              <a:rPr lang="en-US" dirty="0" smtClean="0"/>
              <a:t>:</a:t>
            </a:r>
          </a:p>
          <a:p>
            <a:pPr marL="0" indent="0">
              <a:buNone/>
            </a:pPr>
            <a:r>
              <a:rPr lang="en-US" dirty="0" smtClean="0"/>
              <a:t>Wal-Mart leased space to optometrists and required the optometrists to make representations about the number of hours their offices would remain open in the lease agreements.  The optometrists sued, claiming Wal-Mart’s lease agreements violated Section 408.</a:t>
            </a:r>
          </a:p>
          <a:p>
            <a:pPr marL="0" indent="0">
              <a:buNone/>
            </a:pPr>
            <a:endParaRPr lang="en-US" dirty="0"/>
          </a:p>
          <a:p>
            <a:pPr marL="0" indent="0">
              <a:buNone/>
            </a:pPr>
            <a:r>
              <a:rPr lang="en-US" dirty="0" smtClean="0"/>
              <a:t>At trial the court instructed the jury that the plaintiffs did not claim to have suffered any economic damages, and only sought to recover civil penalties.</a:t>
            </a:r>
          </a:p>
        </p:txBody>
      </p:sp>
    </p:spTree>
    <p:extLst>
      <p:ext uri="{BB962C8B-B14F-4D97-AF65-F5344CB8AC3E}">
        <p14:creationId xmlns:p14="http://schemas.microsoft.com/office/powerpoint/2010/main" val="3141313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lstStyle/>
          <a:p>
            <a:pPr marL="0" indent="0">
              <a:buNone/>
            </a:pPr>
            <a:r>
              <a:rPr lang="en-US" b="1" u="sng" dirty="0" smtClean="0"/>
              <a:t>Facts (Cont’d.)</a:t>
            </a:r>
            <a:r>
              <a:rPr lang="en-US" dirty="0" smtClean="0"/>
              <a:t>:</a:t>
            </a:r>
          </a:p>
          <a:p>
            <a:pPr marL="0" indent="0">
              <a:buNone/>
            </a:pPr>
            <a:r>
              <a:rPr lang="en-US" dirty="0" smtClean="0"/>
              <a:t>The jury awarded the plaintiffs $3,953,000 in civil penalties, which was the maximum amount allowed under the Optometry Act.  The jury also awarded the plaintiffs approximately $764,000 in attorney’s fees.</a:t>
            </a:r>
          </a:p>
          <a:p>
            <a:pPr marL="0" indent="0">
              <a:buNone/>
            </a:pPr>
            <a:endParaRPr lang="en-US" dirty="0" smtClean="0"/>
          </a:p>
          <a:p>
            <a:pPr marL="0" indent="0">
              <a:buNone/>
            </a:pPr>
            <a:r>
              <a:rPr lang="en-US" dirty="0" smtClean="0"/>
              <a:t>The court subsequently reduced the jury’s civil penalty to $1,396,400.  </a:t>
            </a:r>
          </a:p>
        </p:txBody>
      </p:sp>
    </p:spTree>
    <p:extLst>
      <p:ext uri="{BB962C8B-B14F-4D97-AF65-F5344CB8AC3E}">
        <p14:creationId xmlns:p14="http://schemas.microsoft.com/office/powerpoint/2010/main" val="3074069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Issues on Appeal</a:t>
            </a:r>
            <a:r>
              <a:rPr lang="en-US" dirty="0" smtClean="0"/>
              <a:t>:</a:t>
            </a:r>
          </a:p>
          <a:p>
            <a:pPr marL="0" indent="0">
              <a:buNone/>
            </a:pPr>
            <a:endParaRPr lang="en-US" dirty="0" smtClean="0"/>
          </a:p>
          <a:p>
            <a:pPr marL="0" indent="0">
              <a:buNone/>
            </a:pPr>
            <a:r>
              <a:rPr lang="en-US" dirty="0" smtClean="0"/>
              <a:t>Wal-Mart raised two arguments on appeal:</a:t>
            </a:r>
          </a:p>
          <a:p>
            <a:pPr marL="514350" indent="-514350">
              <a:buAutoNum type="arabicPeriod"/>
            </a:pPr>
            <a:r>
              <a:rPr lang="en-US" dirty="0" smtClean="0"/>
              <a:t>The Optometry Act’s prohibition against controlling or attempting to control the professional judgment or practice of an optometrist should be limited to controlling or attempting to control the optometrist’s medical judgment.</a:t>
            </a:r>
          </a:p>
          <a:p>
            <a:pPr marL="514350" indent="-514350">
              <a:buAutoNum type="arabicPeriod"/>
            </a:pPr>
            <a:r>
              <a:rPr lang="en-US" dirty="0" smtClean="0"/>
              <a:t>The jury’s award of civil penalties cannot be allowed under Texas law because the optometrists did not seek or recover any actual damages.  </a:t>
            </a:r>
          </a:p>
          <a:p>
            <a:pPr marL="0" indent="0">
              <a:buNone/>
            </a:pPr>
            <a:endParaRPr lang="en-US" dirty="0" smtClean="0"/>
          </a:p>
        </p:txBody>
      </p:sp>
    </p:spTree>
    <p:extLst>
      <p:ext uri="{BB962C8B-B14F-4D97-AF65-F5344CB8AC3E}">
        <p14:creationId xmlns:p14="http://schemas.microsoft.com/office/powerpoint/2010/main" val="2656978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normAutofit/>
          </a:bodyPr>
          <a:lstStyle/>
          <a:p>
            <a:pPr marL="0" indent="0">
              <a:buNone/>
            </a:pPr>
            <a:r>
              <a:rPr lang="en-US" b="1" u="sng" dirty="0" smtClean="0"/>
              <a:t>Court of Appeals Decision</a:t>
            </a:r>
            <a:r>
              <a:rPr lang="en-US" dirty="0" smtClean="0"/>
              <a:t>:</a:t>
            </a:r>
          </a:p>
          <a:p>
            <a:pPr marL="0" indent="0">
              <a:buNone/>
            </a:pPr>
            <a:endParaRPr lang="en-US" dirty="0" smtClean="0"/>
          </a:p>
          <a:p>
            <a:pPr marL="0" indent="0">
              <a:buNone/>
            </a:pPr>
            <a:r>
              <a:rPr lang="en-US" dirty="0" smtClean="0"/>
              <a:t>The Optometry Act’s prohibition is not limited to situations where a manufacturer, wholesaler or retailer controls or attempts to control an optometrist’s medical judgment.  </a:t>
            </a:r>
          </a:p>
          <a:p>
            <a:pPr lvl="1"/>
            <a:r>
              <a:rPr lang="en-US" dirty="0" smtClean="0"/>
              <a:t>The plain language of the statute is not limited to situations involving an optometrist’s medical judgment; AND</a:t>
            </a:r>
          </a:p>
          <a:p>
            <a:pPr lvl="1"/>
            <a:r>
              <a:rPr lang="en-US" dirty="0" smtClean="0"/>
              <a:t>The statute expressly prohibits Wal-Mart from taking any action “setting or attempting to influence the . . . office hours of an optometrist.”  </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1989877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normAutofit/>
          </a:bodyPr>
          <a:lstStyle/>
          <a:p>
            <a:pPr marL="0" indent="0">
              <a:buNone/>
            </a:pPr>
            <a:r>
              <a:rPr lang="en-US" b="1" u="sng" dirty="0" smtClean="0"/>
              <a:t>Court of Appeals Decision</a:t>
            </a:r>
            <a:r>
              <a:rPr lang="en-US" dirty="0" smtClean="0"/>
              <a:t>:</a:t>
            </a:r>
          </a:p>
          <a:p>
            <a:pPr marL="0" indent="0">
              <a:buNone/>
            </a:pPr>
            <a:endParaRPr lang="en-US" dirty="0" smtClean="0"/>
          </a:p>
          <a:p>
            <a:pPr marL="0" indent="0">
              <a:buNone/>
            </a:pPr>
            <a:r>
              <a:rPr lang="en-US" dirty="0" smtClean="0"/>
              <a:t>Could a court find that the Optometry Act should be limited to situations involving control over an optometrist’s medical judgment?  Potentially.      </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145444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Three Principal Statutes Protecting Optometrists</a:t>
            </a:r>
            <a:endParaRPr lang="en-US" sz="4000" b="1" dirty="0"/>
          </a:p>
        </p:txBody>
      </p:sp>
      <p:sp>
        <p:nvSpPr>
          <p:cNvPr id="3" name="Content Placeholder 2"/>
          <p:cNvSpPr>
            <a:spLocks noGrp="1"/>
          </p:cNvSpPr>
          <p:nvPr>
            <p:ph idx="1"/>
          </p:nvPr>
        </p:nvSpPr>
        <p:spPr/>
        <p:txBody>
          <a:bodyPr/>
          <a:lstStyle/>
          <a:p>
            <a:r>
              <a:rPr lang="en-US" dirty="0" smtClean="0"/>
              <a:t>Optometry Act (Texas Occupations Code Chapter 351)</a:t>
            </a:r>
          </a:p>
          <a:p>
            <a:r>
              <a:rPr lang="en-US" dirty="0" smtClean="0"/>
              <a:t>Texas Insurance Code Chapter 1451</a:t>
            </a:r>
          </a:p>
          <a:p>
            <a:r>
              <a:rPr lang="en-US" dirty="0" smtClean="0"/>
              <a:t>Medical Liability Act (Texas Civil Practice and Remedies Code Chapter 74) </a:t>
            </a:r>
            <a:endParaRPr lang="en-US" dirty="0"/>
          </a:p>
        </p:txBody>
      </p:sp>
    </p:spTree>
    <p:extLst>
      <p:ext uri="{BB962C8B-B14F-4D97-AF65-F5344CB8AC3E}">
        <p14:creationId xmlns:p14="http://schemas.microsoft.com/office/powerpoint/2010/main" val="3340067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normAutofit/>
          </a:bodyPr>
          <a:lstStyle/>
          <a:p>
            <a:pPr marL="0" indent="0">
              <a:buNone/>
            </a:pPr>
            <a:r>
              <a:rPr lang="en-US" b="1" u="sng" dirty="0" smtClean="0"/>
              <a:t>Court of Appeals Decision</a:t>
            </a:r>
            <a:r>
              <a:rPr lang="en-US" dirty="0" smtClean="0"/>
              <a:t>:</a:t>
            </a:r>
          </a:p>
          <a:p>
            <a:pPr marL="0" indent="0">
              <a:buNone/>
            </a:pPr>
            <a:endParaRPr lang="en-US" dirty="0" smtClean="0"/>
          </a:p>
          <a:p>
            <a:pPr marL="0" indent="0">
              <a:buNone/>
            </a:pPr>
            <a:r>
              <a:rPr lang="en-US" dirty="0" smtClean="0"/>
              <a:t>The optometrists are not entitled to the civil penalty award because they did not seek or recover actual damages.  But how if the Optometry Act allows for a civil penalty of up to $1,000 per day?</a:t>
            </a:r>
          </a:p>
          <a:p>
            <a:pPr marL="0" indent="0">
              <a:buNone/>
            </a:pPr>
            <a:endParaRPr lang="en-US" dirty="0"/>
          </a:p>
          <a:p>
            <a:pPr marL="0" indent="0">
              <a:buNone/>
            </a:pPr>
            <a:r>
              <a:rPr lang="en-US" dirty="0" smtClean="0"/>
              <a:t>Texas law defines “civil penalties” as a form of punitive damage.  In order to be able to recover punitive damages under Texas law, a plaintiff must recover some amount of actual damages.         </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399943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normAutofit/>
          </a:bodyPr>
          <a:lstStyle/>
          <a:p>
            <a:pPr marL="0" indent="0">
              <a:buNone/>
            </a:pPr>
            <a:r>
              <a:rPr lang="en-US" b="1" u="sng" dirty="0" smtClean="0"/>
              <a:t>Takeaway</a:t>
            </a:r>
            <a:r>
              <a:rPr lang="en-US" dirty="0" smtClean="0"/>
              <a:t>:</a:t>
            </a:r>
          </a:p>
          <a:p>
            <a:pPr marL="0" indent="0">
              <a:buNone/>
            </a:pPr>
            <a:endParaRPr lang="en-US" dirty="0" smtClean="0"/>
          </a:p>
          <a:p>
            <a:pPr marL="0" indent="0">
              <a:buNone/>
            </a:pPr>
            <a:r>
              <a:rPr lang="en-US" dirty="0" smtClean="0"/>
              <a:t>The court’s ruling on civil penalties is disappointing, but it is a learning experience.  If the Legislature will follow-through, there are ways to modify the statute to allow optometrists to recover damages even if the optometrist does not have any actual damages.  </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3447564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Forte v. Wal-Mart Stores, Inc.</a:t>
            </a:r>
            <a:endParaRPr lang="en-US" i="1" dirty="0"/>
          </a:p>
        </p:txBody>
      </p:sp>
      <p:sp>
        <p:nvSpPr>
          <p:cNvPr id="3" name="Content Placeholder 2"/>
          <p:cNvSpPr>
            <a:spLocks noGrp="1"/>
          </p:cNvSpPr>
          <p:nvPr>
            <p:ph idx="1"/>
          </p:nvPr>
        </p:nvSpPr>
        <p:spPr/>
        <p:txBody>
          <a:bodyPr>
            <a:normAutofit/>
          </a:bodyPr>
          <a:lstStyle/>
          <a:p>
            <a:pPr marL="0" indent="0">
              <a:buNone/>
            </a:pPr>
            <a:r>
              <a:rPr lang="en-US" b="1" u="sng" dirty="0" smtClean="0"/>
              <a:t>Takeaway</a:t>
            </a:r>
            <a:r>
              <a:rPr lang="en-US" dirty="0" smtClean="0"/>
              <a:t>:</a:t>
            </a:r>
          </a:p>
          <a:p>
            <a:pPr marL="0" indent="0">
              <a:buNone/>
            </a:pPr>
            <a:endParaRPr lang="en-US" dirty="0" smtClean="0"/>
          </a:p>
          <a:p>
            <a:pPr marL="0" indent="0">
              <a:buNone/>
            </a:pPr>
            <a:r>
              <a:rPr lang="en-US" dirty="0" smtClean="0"/>
              <a:t>Even if you didn’t suffer any damages, you still have a claim for a violation of Section 408.  In this situation, you may be able to obtain an injunction and recover your attorney’s fees.       </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308596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Texas Insurance Code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6967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Contract Prohibitions</a:t>
            </a:r>
            <a:endParaRPr lang="en-US" dirty="0"/>
          </a:p>
        </p:txBody>
      </p:sp>
      <p:sp>
        <p:nvSpPr>
          <p:cNvPr id="3" name="Content Placeholder 2"/>
          <p:cNvSpPr>
            <a:spLocks noGrp="1"/>
          </p:cNvSpPr>
          <p:nvPr>
            <p:ph idx="1"/>
          </p:nvPr>
        </p:nvSpPr>
        <p:spPr/>
        <p:txBody>
          <a:bodyPr/>
          <a:lstStyle/>
          <a:p>
            <a:r>
              <a:rPr lang="en-US" dirty="0" smtClean="0"/>
              <a:t>Chapter 1451’s prohibitions apply only if a “managed care plan” provides vision or medical eye care services.</a:t>
            </a:r>
          </a:p>
          <a:p>
            <a:r>
              <a:rPr lang="en-US" dirty="0" smtClean="0"/>
              <a:t>A managed care plan is not required to provide vision or medical eye care services.  </a:t>
            </a:r>
          </a:p>
        </p:txBody>
      </p:sp>
    </p:spTree>
    <p:extLst>
      <p:ext uri="{BB962C8B-B14F-4D97-AF65-F5344CB8AC3E}">
        <p14:creationId xmlns:p14="http://schemas.microsoft.com/office/powerpoint/2010/main" val="3152377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Contract Prohibitions</a:t>
            </a:r>
            <a:endParaRPr lang="en-US" dirty="0"/>
          </a:p>
        </p:txBody>
      </p:sp>
      <p:sp>
        <p:nvSpPr>
          <p:cNvPr id="3" name="Content Placeholder 2"/>
          <p:cNvSpPr>
            <a:spLocks noGrp="1"/>
          </p:cNvSpPr>
          <p:nvPr>
            <p:ph idx="1"/>
          </p:nvPr>
        </p:nvSpPr>
        <p:spPr/>
        <p:txBody>
          <a:bodyPr>
            <a:normAutofit/>
          </a:bodyPr>
          <a:lstStyle/>
          <a:p>
            <a:r>
              <a:rPr lang="en-US" dirty="0" smtClean="0"/>
              <a:t>Texas Insurance Code § 1451.155</a:t>
            </a:r>
          </a:p>
          <a:p>
            <a:pPr lvl="1"/>
            <a:r>
              <a:rPr lang="en-US" sz="2800" dirty="0" smtClean="0"/>
              <a:t>Prohibits a “managed care plan” from limiting the fee an optometrist can charge for a product or service that is not covered by the insurance policy.</a:t>
            </a:r>
          </a:p>
          <a:p>
            <a:pPr marL="457200" lvl="1" indent="0">
              <a:buNone/>
            </a:pPr>
            <a:endParaRPr lang="en-US" sz="2800" dirty="0" smtClean="0"/>
          </a:p>
          <a:p>
            <a:pPr lvl="2"/>
            <a:r>
              <a:rPr lang="en-US" sz="2800" dirty="0" smtClean="0"/>
              <a:t>Example: Vision plan provides insured a $130 allowance for frames with a 20% discount on the balance.  This is okay so long as the managed care plan is not placing a cap on how much the optometrist charges for the frames.</a:t>
            </a:r>
          </a:p>
          <a:p>
            <a:pPr marL="914400" lvl="2" indent="0">
              <a:buNone/>
            </a:pPr>
            <a:endParaRPr lang="en-US" dirty="0" smtClean="0"/>
          </a:p>
          <a:p>
            <a:pPr marL="914400" lvl="2" indent="0">
              <a:buNone/>
            </a:pPr>
            <a:endParaRPr lang="en-US" dirty="0" smtClean="0"/>
          </a:p>
        </p:txBody>
      </p:sp>
    </p:spTree>
    <p:extLst>
      <p:ext uri="{BB962C8B-B14F-4D97-AF65-F5344CB8AC3E}">
        <p14:creationId xmlns:p14="http://schemas.microsoft.com/office/powerpoint/2010/main" val="2400189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Contract Prohibitions</a:t>
            </a:r>
            <a:endParaRPr lang="en-US" dirty="0"/>
          </a:p>
        </p:txBody>
      </p:sp>
      <p:sp>
        <p:nvSpPr>
          <p:cNvPr id="3" name="Content Placeholder 2"/>
          <p:cNvSpPr>
            <a:spLocks noGrp="1"/>
          </p:cNvSpPr>
          <p:nvPr>
            <p:ph idx="1"/>
          </p:nvPr>
        </p:nvSpPr>
        <p:spPr/>
        <p:txBody>
          <a:bodyPr>
            <a:normAutofit/>
          </a:bodyPr>
          <a:lstStyle/>
          <a:p>
            <a:r>
              <a:rPr lang="en-US" dirty="0" smtClean="0"/>
              <a:t>Texas Insurance Code § 1451.155</a:t>
            </a:r>
          </a:p>
          <a:p>
            <a:pPr marL="914400" lvl="2" indent="0">
              <a:buNone/>
            </a:pPr>
            <a:endParaRPr lang="en-US" dirty="0" smtClean="0"/>
          </a:p>
          <a:p>
            <a:pPr lvl="1"/>
            <a:r>
              <a:rPr lang="en-US" sz="2800" dirty="0" smtClean="0"/>
              <a:t>Also prohibits managed care plan from requiring the optometrist to discount products or services not covered by the insurance policy.</a:t>
            </a:r>
          </a:p>
          <a:p>
            <a:pPr marL="457200" lvl="1" indent="0">
              <a:buNone/>
            </a:pPr>
            <a:endParaRPr lang="en-US" sz="2800" dirty="0" smtClean="0"/>
          </a:p>
          <a:p>
            <a:pPr lvl="2"/>
            <a:r>
              <a:rPr lang="en-US" sz="2800" dirty="0" smtClean="0"/>
              <a:t>Example: Vision plan allows covers one eye exam every 12 months, but requires the optometrist to discount any additional eye exams during the 12-month period by 50%.  This violates the statute.</a:t>
            </a:r>
          </a:p>
          <a:p>
            <a:pPr marL="914400" lvl="2" indent="0">
              <a:buNone/>
            </a:pPr>
            <a:endParaRPr lang="en-US" dirty="0" smtClean="0"/>
          </a:p>
        </p:txBody>
      </p:sp>
    </p:spTree>
    <p:extLst>
      <p:ext uri="{BB962C8B-B14F-4D97-AF65-F5344CB8AC3E}">
        <p14:creationId xmlns:p14="http://schemas.microsoft.com/office/powerpoint/2010/main" val="3108434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Contract Prohibitions</a:t>
            </a:r>
            <a:endParaRPr lang="en-US" dirty="0"/>
          </a:p>
        </p:txBody>
      </p:sp>
      <p:sp>
        <p:nvSpPr>
          <p:cNvPr id="3" name="Content Placeholder 2"/>
          <p:cNvSpPr>
            <a:spLocks noGrp="1"/>
          </p:cNvSpPr>
          <p:nvPr>
            <p:ph idx="1"/>
          </p:nvPr>
        </p:nvSpPr>
        <p:spPr/>
        <p:txBody>
          <a:bodyPr/>
          <a:lstStyle/>
          <a:p>
            <a:r>
              <a:rPr lang="en-US" dirty="0" smtClean="0"/>
              <a:t>Texas Insurance Code § 1451.153</a:t>
            </a:r>
          </a:p>
          <a:p>
            <a:pPr lvl="1"/>
            <a:r>
              <a:rPr lang="en-US" dirty="0" smtClean="0"/>
              <a:t>If a “managed care plan” provides vision or medical eye care services, the HMO/PPO is prohibited from excluding an optometrist as a participating plan practitioner because the optometrist does not have medical staff privileges at a hospital.</a:t>
            </a:r>
          </a:p>
          <a:p>
            <a:pPr marL="457200" lvl="1" indent="0">
              <a:buNone/>
            </a:pPr>
            <a:endParaRPr lang="en-US" dirty="0" smtClean="0"/>
          </a:p>
          <a:p>
            <a:pPr lvl="1"/>
            <a:r>
              <a:rPr lang="en-US" dirty="0" smtClean="0"/>
              <a:t>Also prohibits the HMO/PPO from excluding an optometrist because the optometrist’s services could be provided by an ophthalmologist or other health care practitioner.</a:t>
            </a:r>
          </a:p>
        </p:txBody>
      </p:sp>
    </p:spTree>
    <p:extLst>
      <p:ext uri="{BB962C8B-B14F-4D97-AF65-F5344CB8AC3E}">
        <p14:creationId xmlns:p14="http://schemas.microsoft.com/office/powerpoint/2010/main" val="3389927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Contract Prohibitions</a:t>
            </a:r>
            <a:endParaRPr lang="en-US" dirty="0"/>
          </a:p>
        </p:txBody>
      </p:sp>
      <p:sp>
        <p:nvSpPr>
          <p:cNvPr id="3" name="Content Placeholder 2"/>
          <p:cNvSpPr>
            <a:spLocks noGrp="1"/>
          </p:cNvSpPr>
          <p:nvPr>
            <p:ph idx="1"/>
          </p:nvPr>
        </p:nvSpPr>
        <p:spPr/>
        <p:txBody>
          <a:bodyPr/>
          <a:lstStyle/>
          <a:p>
            <a:r>
              <a:rPr lang="en-US" dirty="0" smtClean="0"/>
              <a:t>These prohibitions only apply to insurance contracts entered into after January 1, 2014.  </a:t>
            </a:r>
          </a:p>
        </p:txBody>
      </p:sp>
    </p:spTree>
    <p:extLst>
      <p:ext uri="{BB962C8B-B14F-4D97-AF65-F5344CB8AC3E}">
        <p14:creationId xmlns:p14="http://schemas.microsoft.com/office/powerpoint/2010/main" val="4037138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“Managed Care Plan”</a:t>
            </a:r>
            <a:endParaRPr lang="en-US" dirty="0"/>
          </a:p>
        </p:txBody>
      </p:sp>
      <p:sp>
        <p:nvSpPr>
          <p:cNvPr id="3" name="Content Placeholder 2"/>
          <p:cNvSpPr>
            <a:spLocks noGrp="1"/>
          </p:cNvSpPr>
          <p:nvPr>
            <p:ph idx="1"/>
          </p:nvPr>
        </p:nvSpPr>
        <p:spPr/>
        <p:txBody>
          <a:bodyPr/>
          <a:lstStyle/>
          <a:p>
            <a:r>
              <a:rPr lang="en-US" dirty="0" smtClean="0"/>
              <a:t>“</a:t>
            </a:r>
            <a:r>
              <a:rPr lang="en-US" dirty="0"/>
              <a:t>a plan under which a </a:t>
            </a:r>
            <a:r>
              <a:rPr lang="en-US" b="1" u="sng" dirty="0"/>
              <a:t>health maintenance organization</a:t>
            </a:r>
            <a:r>
              <a:rPr lang="en-US" dirty="0"/>
              <a:t>, </a:t>
            </a:r>
            <a:r>
              <a:rPr lang="en-US" b="1" u="sng" dirty="0"/>
              <a:t>preferred provider benefit plan issuer</a:t>
            </a:r>
            <a:r>
              <a:rPr lang="en-US" dirty="0"/>
              <a:t>, or </a:t>
            </a:r>
            <a:r>
              <a:rPr lang="en-US" b="1" u="sng" dirty="0"/>
              <a:t>other organization </a:t>
            </a:r>
            <a:r>
              <a:rPr lang="en-US" dirty="0"/>
              <a:t>provides or arranges for health care benefits to plan participants and requires or encourages plan participants to use health care practitioners the plan designates</a:t>
            </a:r>
            <a:r>
              <a:rPr lang="en-US" dirty="0" smtClean="0"/>
              <a:t>.</a:t>
            </a:r>
          </a:p>
          <a:p>
            <a:pPr marL="0" indent="0">
              <a:buNone/>
            </a:pPr>
            <a:endParaRPr lang="en-US" dirty="0" smtClean="0"/>
          </a:p>
        </p:txBody>
      </p:sp>
    </p:spTree>
    <p:extLst>
      <p:ext uri="{BB962C8B-B14F-4D97-AF65-F5344CB8AC3E}">
        <p14:creationId xmlns:p14="http://schemas.microsoft.com/office/powerpoint/2010/main" val="31039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Optometry Act </a:t>
            </a:r>
            <a:br>
              <a:rPr lang="en-US" dirty="0" smtClean="0"/>
            </a:br>
            <a:r>
              <a:rPr lang="en-US" dirty="0" smtClean="0"/>
              <a:t>(Occupations Code Chapter 351)</a:t>
            </a:r>
            <a:endParaRPr lang="en-US" dirty="0"/>
          </a:p>
        </p:txBody>
      </p:sp>
      <p:sp>
        <p:nvSpPr>
          <p:cNvPr id="3" name="Content Placeholder 2"/>
          <p:cNvSpPr>
            <a:spLocks noGrp="1"/>
          </p:cNvSpPr>
          <p:nvPr>
            <p:ph idx="1"/>
          </p:nvPr>
        </p:nvSpPr>
        <p:spPr/>
        <p:txBody>
          <a:bodyPr/>
          <a:lstStyle/>
          <a:p>
            <a:r>
              <a:rPr lang="en-US" dirty="0" smtClean="0"/>
              <a:t>Section 408</a:t>
            </a:r>
          </a:p>
          <a:p>
            <a:pPr lvl="1"/>
            <a:r>
              <a:rPr lang="en-US" dirty="0" smtClean="0"/>
              <a:t>“prevent[s] </a:t>
            </a:r>
            <a:r>
              <a:rPr lang="en-US" dirty="0"/>
              <a:t>manufacturers, wholesalers, and retailers of ophthalmic goods from controlling or attempting to control the professional judgment, manner of practice, or practice of an optometrist or therapeutic </a:t>
            </a:r>
            <a:r>
              <a:rPr lang="en-US" dirty="0" smtClean="0"/>
              <a:t>optometrist.”</a:t>
            </a:r>
          </a:p>
          <a:p>
            <a:pPr lvl="1"/>
            <a:endParaRPr lang="en-US" dirty="0" smtClean="0"/>
          </a:p>
          <a:p>
            <a:pPr marL="914400" lvl="2" indent="0">
              <a:buNone/>
            </a:pPr>
            <a:endParaRPr lang="en-US" dirty="0"/>
          </a:p>
        </p:txBody>
      </p:sp>
    </p:spTree>
    <p:extLst>
      <p:ext uri="{BB962C8B-B14F-4D97-AF65-F5344CB8AC3E}">
        <p14:creationId xmlns:p14="http://schemas.microsoft.com/office/powerpoint/2010/main" val="3148922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Sections 1451.153 and 1451.155 Apply to Medicaid Managed Care Organizations?</a:t>
            </a:r>
            <a:endParaRPr lang="en-US" dirty="0"/>
          </a:p>
        </p:txBody>
      </p:sp>
      <p:sp>
        <p:nvSpPr>
          <p:cNvPr id="3" name="Content Placeholder 2"/>
          <p:cNvSpPr>
            <a:spLocks noGrp="1"/>
          </p:cNvSpPr>
          <p:nvPr>
            <p:ph idx="1"/>
          </p:nvPr>
        </p:nvSpPr>
        <p:spPr/>
        <p:txBody>
          <a:bodyPr/>
          <a:lstStyle/>
          <a:p>
            <a:r>
              <a:rPr lang="en-US" dirty="0" smtClean="0"/>
              <a:t>Possibly</a:t>
            </a:r>
          </a:p>
          <a:p>
            <a:pPr marL="457200" lvl="1" indent="0">
              <a:buNone/>
            </a:pPr>
            <a:endParaRPr lang="en-US" dirty="0" smtClean="0"/>
          </a:p>
          <a:p>
            <a:r>
              <a:rPr lang="en-US" dirty="0" smtClean="0"/>
              <a:t>Definition of “managed care plan” is not limited to HMOs and PPOs.  </a:t>
            </a:r>
          </a:p>
          <a:p>
            <a:endParaRPr lang="en-US" dirty="0"/>
          </a:p>
          <a:p>
            <a:r>
              <a:rPr lang="en-US" dirty="0" smtClean="0"/>
              <a:t>An MMCO arranges for health care benefits for its </a:t>
            </a:r>
            <a:r>
              <a:rPr lang="en-US" dirty="0" err="1" smtClean="0"/>
              <a:t>insureds</a:t>
            </a:r>
            <a:r>
              <a:rPr lang="en-US" dirty="0" smtClean="0"/>
              <a:t> and requires or encourages </a:t>
            </a:r>
            <a:r>
              <a:rPr lang="en-US" dirty="0" err="1" smtClean="0"/>
              <a:t>insureds</a:t>
            </a:r>
            <a:r>
              <a:rPr lang="en-US" dirty="0" smtClean="0"/>
              <a:t> to use certain health care practitioners</a:t>
            </a:r>
          </a:p>
          <a:p>
            <a:endParaRPr lang="en-US" dirty="0"/>
          </a:p>
        </p:txBody>
      </p:sp>
    </p:spTree>
    <p:extLst>
      <p:ext uri="{BB962C8B-B14F-4D97-AF65-F5344CB8AC3E}">
        <p14:creationId xmlns:p14="http://schemas.microsoft.com/office/powerpoint/2010/main" val="4149734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Optometry Act </a:t>
            </a:r>
            <a:br>
              <a:rPr lang="en-US" dirty="0" smtClean="0"/>
            </a:br>
            <a:r>
              <a:rPr lang="en-US" dirty="0" smtClean="0"/>
              <a:t>(Occupations Code Chapter 351)</a:t>
            </a:r>
            <a:endParaRPr lang="en-US" dirty="0"/>
          </a:p>
        </p:txBody>
      </p:sp>
      <p:sp>
        <p:nvSpPr>
          <p:cNvPr id="3" name="Content Placeholder 2"/>
          <p:cNvSpPr>
            <a:spLocks noGrp="1"/>
          </p:cNvSpPr>
          <p:nvPr>
            <p:ph idx="1"/>
          </p:nvPr>
        </p:nvSpPr>
        <p:spPr/>
        <p:txBody>
          <a:bodyPr/>
          <a:lstStyle/>
          <a:p>
            <a:r>
              <a:rPr lang="en-US" dirty="0" smtClean="0"/>
              <a:t>Section 408</a:t>
            </a:r>
          </a:p>
          <a:p>
            <a:pPr lvl="1"/>
            <a:r>
              <a:rPr lang="en-US" dirty="0" smtClean="0"/>
              <a:t>“prevent[s] </a:t>
            </a:r>
            <a:r>
              <a:rPr lang="en-US" dirty="0"/>
              <a:t>manufacturers, wholesalers, and retailers of ophthalmic goods from controlling or attempting to control the professional judgment, manner of practice, or practice of an optometrist or therapeutic </a:t>
            </a:r>
            <a:r>
              <a:rPr lang="en-US" dirty="0" smtClean="0"/>
              <a:t>optometrist.”</a:t>
            </a:r>
          </a:p>
          <a:p>
            <a:pPr lvl="1"/>
            <a:endParaRPr lang="en-US" dirty="0" smtClean="0"/>
          </a:p>
          <a:p>
            <a:pPr lvl="1"/>
            <a:r>
              <a:rPr lang="en-US" dirty="0" smtClean="0"/>
              <a:t>The defendant </a:t>
            </a:r>
            <a:r>
              <a:rPr lang="en-US" b="1" u="sng" dirty="0" smtClean="0"/>
              <a:t>must</a:t>
            </a:r>
            <a:r>
              <a:rPr lang="en-US" dirty="0" smtClean="0"/>
              <a:t> be a manufacturer, wholesaler, or retailer of ophthalmic goods.</a:t>
            </a:r>
          </a:p>
          <a:p>
            <a:pPr marL="914400" lvl="2" indent="0">
              <a:buNone/>
            </a:pPr>
            <a:endParaRPr lang="en-US" dirty="0"/>
          </a:p>
        </p:txBody>
      </p:sp>
    </p:spTree>
    <p:extLst>
      <p:ext uri="{BB962C8B-B14F-4D97-AF65-F5344CB8AC3E}">
        <p14:creationId xmlns:p14="http://schemas.microsoft.com/office/powerpoint/2010/main" val="416336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Optometry Act </a:t>
            </a:r>
            <a:br>
              <a:rPr lang="en-US" dirty="0" smtClean="0"/>
            </a:br>
            <a:r>
              <a:rPr lang="en-US" dirty="0" smtClean="0"/>
              <a:t>(Occupations Code Chapter 351)</a:t>
            </a:r>
            <a:endParaRPr lang="en-US" dirty="0"/>
          </a:p>
        </p:txBody>
      </p:sp>
      <p:sp>
        <p:nvSpPr>
          <p:cNvPr id="3" name="Content Placeholder 2"/>
          <p:cNvSpPr>
            <a:spLocks noGrp="1"/>
          </p:cNvSpPr>
          <p:nvPr>
            <p:ph idx="1"/>
          </p:nvPr>
        </p:nvSpPr>
        <p:spPr/>
        <p:txBody>
          <a:bodyPr/>
          <a:lstStyle/>
          <a:p>
            <a:r>
              <a:rPr lang="en-US" dirty="0" smtClean="0"/>
              <a:t>Section 408</a:t>
            </a:r>
          </a:p>
          <a:p>
            <a:pPr lvl="1"/>
            <a:r>
              <a:rPr lang="en-US" dirty="0" smtClean="0"/>
              <a:t>“prevent[s] </a:t>
            </a:r>
            <a:r>
              <a:rPr lang="en-US" dirty="0"/>
              <a:t>manufacturers, wholesalers, and retailers of ophthalmic goods from controlling or attempting to control the professional judgment, manner of practice, or practice of an optometrist or therapeutic </a:t>
            </a:r>
            <a:r>
              <a:rPr lang="en-US" dirty="0" smtClean="0"/>
              <a:t>optometrist.”</a:t>
            </a:r>
          </a:p>
          <a:p>
            <a:pPr lvl="1"/>
            <a:endParaRPr lang="en-US" dirty="0" smtClean="0"/>
          </a:p>
          <a:p>
            <a:pPr lvl="1"/>
            <a:r>
              <a:rPr lang="en-US" dirty="0" smtClean="0"/>
              <a:t>The defendant </a:t>
            </a:r>
            <a:r>
              <a:rPr lang="en-US" b="1" u="sng" dirty="0" smtClean="0"/>
              <a:t>must</a:t>
            </a:r>
            <a:r>
              <a:rPr lang="en-US" dirty="0" smtClean="0"/>
              <a:t> be a manufacturer, wholesaler, or retailer of ophthalmic goods.</a:t>
            </a:r>
          </a:p>
          <a:p>
            <a:pPr lvl="2"/>
            <a:endParaRPr lang="en-US" dirty="0" smtClean="0"/>
          </a:p>
          <a:p>
            <a:pPr lvl="2"/>
            <a:r>
              <a:rPr lang="en-US" dirty="0" smtClean="0"/>
              <a:t>Section 408 </a:t>
            </a:r>
            <a:r>
              <a:rPr lang="en-US" b="1" u="sng" dirty="0" smtClean="0"/>
              <a:t>does not apply</a:t>
            </a:r>
            <a:r>
              <a:rPr lang="en-US" dirty="0" smtClean="0"/>
              <a:t> to other optometrists or any legal entities owned and controlled by an optometrist unless the optometrist or legal entity has more than three locations.</a:t>
            </a:r>
          </a:p>
          <a:p>
            <a:pPr marL="914400" lvl="2" indent="0">
              <a:buNone/>
            </a:pPr>
            <a:endParaRPr lang="en-US" dirty="0"/>
          </a:p>
        </p:txBody>
      </p:sp>
    </p:spTree>
    <p:extLst>
      <p:ext uri="{BB962C8B-B14F-4D97-AF65-F5344CB8AC3E}">
        <p14:creationId xmlns:p14="http://schemas.microsoft.com/office/powerpoint/2010/main" val="309169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Optometry Act </a:t>
            </a:r>
            <a:br>
              <a:rPr lang="en-US" dirty="0" smtClean="0"/>
            </a:br>
            <a:r>
              <a:rPr lang="en-US" dirty="0" smtClean="0"/>
              <a:t>(Occupations Code Chapter 351)</a:t>
            </a:r>
            <a:endParaRPr lang="en-US" dirty="0"/>
          </a:p>
        </p:txBody>
      </p:sp>
      <p:sp>
        <p:nvSpPr>
          <p:cNvPr id="3" name="Content Placeholder 2"/>
          <p:cNvSpPr>
            <a:spLocks noGrp="1"/>
          </p:cNvSpPr>
          <p:nvPr>
            <p:ph idx="1"/>
          </p:nvPr>
        </p:nvSpPr>
        <p:spPr/>
        <p:txBody>
          <a:bodyPr/>
          <a:lstStyle/>
          <a:p>
            <a:r>
              <a:rPr lang="en-US" dirty="0" smtClean="0"/>
              <a:t>Section 408</a:t>
            </a:r>
          </a:p>
          <a:p>
            <a:pPr lvl="1"/>
            <a:r>
              <a:rPr lang="en-US" dirty="0" smtClean="0"/>
              <a:t>“control </a:t>
            </a:r>
            <a:r>
              <a:rPr lang="en-US" dirty="0"/>
              <a:t>or attempt to control the professional judgment, manner of practice, or practice of an optometrist or therapeutic optometrist" includes</a:t>
            </a:r>
            <a:r>
              <a:rPr lang="en-US" dirty="0" smtClean="0"/>
              <a:t>:</a:t>
            </a:r>
          </a:p>
          <a:p>
            <a:pPr lvl="3"/>
            <a:endParaRPr lang="en-US" dirty="0" smtClean="0"/>
          </a:p>
          <a:p>
            <a:pPr lvl="3"/>
            <a:r>
              <a:rPr lang="en-US" b="1" dirty="0" smtClean="0"/>
              <a:t>This means the following list is not exhaustive, which is important because the statute is liberally construed.</a:t>
            </a:r>
            <a:r>
              <a:rPr lang="en-US" dirty="0" smtClean="0"/>
              <a:t>  </a:t>
            </a:r>
          </a:p>
          <a:p>
            <a:pPr marL="914400" lvl="2" indent="0">
              <a:buNone/>
            </a:pPr>
            <a:endParaRPr lang="en-US" dirty="0"/>
          </a:p>
        </p:txBody>
      </p:sp>
    </p:spTree>
    <p:extLst>
      <p:ext uri="{BB962C8B-B14F-4D97-AF65-F5344CB8AC3E}">
        <p14:creationId xmlns:p14="http://schemas.microsoft.com/office/powerpoint/2010/main" val="27009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Examples of Violations of Section 408</a:t>
            </a:r>
            <a:endParaRPr lang="en-US" dirty="0"/>
          </a:p>
        </p:txBody>
      </p:sp>
      <p:sp>
        <p:nvSpPr>
          <p:cNvPr id="3" name="Content Placeholder 2"/>
          <p:cNvSpPr>
            <a:spLocks noGrp="1"/>
          </p:cNvSpPr>
          <p:nvPr>
            <p:ph idx="1"/>
          </p:nvPr>
        </p:nvSpPr>
        <p:spPr/>
        <p:txBody>
          <a:bodyPr/>
          <a:lstStyle/>
          <a:p>
            <a:pPr marL="514350" indent="-514350">
              <a:buAutoNum type="arabicParenBoth"/>
            </a:pPr>
            <a:r>
              <a:rPr lang="en-US" dirty="0" smtClean="0"/>
              <a:t>setting </a:t>
            </a:r>
            <a:r>
              <a:rPr lang="en-US" dirty="0"/>
              <a:t>or attempting to influence the professional fees or office hours of an optometrist or therapeutic </a:t>
            </a:r>
            <a:r>
              <a:rPr lang="en-US" dirty="0" smtClean="0"/>
              <a:t>optometrist</a:t>
            </a:r>
          </a:p>
          <a:p>
            <a:pPr marL="0" indent="0">
              <a:buNone/>
            </a:pPr>
            <a:endParaRPr lang="en-US" dirty="0"/>
          </a:p>
          <a:p>
            <a:pPr marL="0" indent="0">
              <a:buNone/>
            </a:pPr>
            <a:r>
              <a:rPr lang="en-US" dirty="0" smtClean="0"/>
              <a:t>Example: You lease space from </a:t>
            </a:r>
            <a:r>
              <a:rPr lang="en-US" dirty="0" err="1" smtClean="0"/>
              <a:t>Supermart</a:t>
            </a:r>
            <a:r>
              <a:rPr lang="en-US" dirty="0" smtClean="0"/>
              <a:t> for your optometry practice. </a:t>
            </a:r>
            <a:r>
              <a:rPr lang="en-US" dirty="0" err="1"/>
              <a:t>Supermart</a:t>
            </a:r>
            <a:r>
              <a:rPr lang="en-US" dirty="0"/>
              <a:t> </a:t>
            </a:r>
            <a:r>
              <a:rPr lang="en-US" dirty="0" smtClean="0"/>
              <a:t>retails glasses and contacts to customers.  Your lease with </a:t>
            </a:r>
            <a:r>
              <a:rPr lang="en-US" dirty="0" err="1"/>
              <a:t>Supermart</a:t>
            </a:r>
            <a:r>
              <a:rPr lang="en-US" dirty="0"/>
              <a:t> </a:t>
            </a:r>
            <a:r>
              <a:rPr lang="en-US" dirty="0" smtClean="0"/>
              <a:t>states you must be open Monday-Saturday 9 a.m.-7 p.m. </a:t>
            </a:r>
            <a:r>
              <a:rPr lang="en-US" dirty="0" err="1"/>
              <a:t>Supermart</a:t>
            </a:r>
            <a:r>
              <a:rPr lang="en-US" dirty="0"/>
              <a:t> </a:t>
            </a:r>
            <a:r>
              <a:rPr lang="en-US" dirty="0" smtClean="0"/>
              <a:t>is violating Section 408 by setting your office hours.</a:t>
            </a:r>
          </a:p>
          <a:p>
            <a:pPr marL="0" indent="0">
              <a:buNone/>
            </a:pPr>
            <a:endParaRPr lang="en-US" dirty="0"/>
          </a:p>
        </p:txBody>
      </p:sp>
    </p:spTree>
    <p:extLst>
      <p:ext uri="{BB962C8B-B14F-4D97-AF65-F5344CB8AC3E}">
        <p14:creationId xmlns:p14="http://schemas.microsoft.com/office/powerpoint/2010/main" val="313324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Examples of Violations of Section 408</a:t>
            </a:r>
            <a:endParaRPr lang="en-US" dirty="0"/>
          </a:p>
        </p:txBody>
      </p:sp>
      <p:sp>
        <p:nvSpPr>
          <p:cNvPr id="3" name="Content Placeholder 2"/>
          <p:cNvSpPr>
            <a:spLocks noGrp="1"/>
          </p:cNvSpPr>
          <p:nvPr>
            <p:ph idx="1"/>
          </p:nvPr>
        </p:nvSpPr>
        <p:spPr/>
        <p:txBody>
          <a:bodyPr/>
          <a:lstStyle/>
          <a:p>
            <a:pPr marL="514350" indent="-514350">
              <a:buAutoNum type="arabicParenBoth"/>
            </a:pPr>
            <a:r>
              <a:rPr lang="en-US" dirty="0" smtClean="0"/>
              <a:t>setting </a:t>
            </a:r>
            <a:r>
              <a:rPr lang="en-US" dirty="0"/>
              <a:t>or attempting to influence the professional fees or office hours of an optometrist or therapeutic </a:t>
            </a:r>
            <a:r>
              <a:rPr lang="en-US" dirty="0" smtClean="0"/>
              <a:t>optometrist</a:t>
            </a:r>
          </a:p>
          <a:p>
            <a:pPr marL="0" indent="0">
              <a:buNone/>
            </a:pPr>
            <a:endParaRPr lang="en-US" dirty="0"/>
          </a:p>
          <a:p>
            <a:pPr marL="0" indent="0">
              <a:buNone/>
            </a:pPr>
            <a:r>
              <a:rPr lang="en-US" dirty="0" smtClean="0"/>
              <a:t>Example: You lease space in a strip mall shopping center from GRM LLC, a real estate development company.  Your lease states you must be open 24 hours a day, 7 days a week. Because GRM LLC does not manufacture or sell (either wholesale or retail) ophthalmic goods, the lease provision does not violate Section 408.  </a:t>
            </a:r>
          </a:p>
          <a:p>
            <a:pPr marL="0" indent="0">
              <a:buNone/>
            </a:pPr>
            <a:endParaRPr lang="en-US" dirty="0"/>
          </a:p>
        </p:txBody>
      </p:sp>
    </p:spTree>
    <p:extLst>
      <p:ext uri="{BB962C8B-B14F-4D97-AF65-F5344CB8AC3E}">
        <p14:creationId xmlns:p14="http://schemas.microsoft.com/office/powerpoint/2010/main" val="16372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Examples of Violations of Section 408</a:t>
            </a:r>
            <a:endParaRPr lang="en-US" dirty="0"/>
          </a:p>
        </p:txBody>
      </p:sp>
      <p:sp>
        <p:nvSpPr>
          <p:cNvPr id="3" name="Content Placeholder 2"/>
          <p:cNvSpPr>
            <a:spLocks noGrp="1"/>
          </p:cNvSpPr>
          <p:nvPr>
            <p:ph idx="1"/>
          </p:nvPr>
        </p:nvSpPr>
        <p:spPr/>
        <p:txBody>
          <a:bodyPr/>
          <a:lstStyle/>
          <a:p>
            <a:pPr marL="0" indent="0">
              <a:buNone/>
            </a:pPr>
            <a:r>
              <a:rPr lang="en-US" dirty="0"/>
              <a:t>(2) restricting or attempting to restrict an optometrist's or therapeutic optometrist's freedom to see a patient by </a:t>
            </a:r>
            <a:r>
              <a:rPr lang="en-US" dirty="0" smtClean="0"/>
              <a:t>appointment</a:t>
            </a:r>
          </a:p>
          <a:p>
            <a:pPr marL="0" indent="0">
              <a:buNone/>
            </a:pPr>
            <a:endParaRPr lang="en-US" dirty="0"/>
          </a:p>
          <a:p>
            <a:pPr marL="0" indent="0">
              <a:buNone/>
            </a:pPr>
            <a:r>
              <a:rPr lang="en-US" dirty="0" smtClean="0"/>
              <a:t>Example: Your lease with </a:t>
            </a:r>
            <a:r>
              <a:rPr lang="en-US" dirty="0" err="1" smtClean="0"/>
              <a:t>Bullseye</a:t>
            </a:r>
            <a:r>
              <a:rPr lang="en-US" dirty="0" smtClean="0"/>
              <a:t>, a big box “all in one” store, is up. In the new lease agreement, </a:t>
            </a:r>
            <a:r>
              <a:rPr lang="en-US" dirty="0" err="1" smtClean="0"/>
              <a:t>Bullseye</a:t>
            </a:r>
            <a:r>
              <a:rPr lang="en-US" dirty="0" smtClean="0"/>
              <a:t> requires that you see patients on a walk-in basis only.  Your practice suffers a 20% drop in patients seen.  </a:t>
            </a:r>
            <a:endParaRPr lang="en-US" dirty="0"/>
          </a:p>
          <a:p>
            <a:pPr marL="0" indent="0">
              <a:buNone/>
            </a:pPr>
            <a:endParaRPr lang="en-US" dirty="0" smtClean="0"/>
          </a:p>
          <a:p>
            <a:pPr marL="0" indent="0">
              <a:buNone/>
            </a:pPr>
            <a:r>
              <a:rPr lang="en-US" dirty="0" smtClean="0"/>
              <a:t>The new lease violates your freedom to see a patient by appointment, and therefore violates Section 408.   </a:t>
            </a:r>
            <a:endParaRPr lang="en-US" dirty="0"/>
          </a:p>
        </p:txBody>
      </p:sp>
    </p:spTree>
    <p:extLst>
      <p:ext uri="{BB962C8B-B14F-4D97-AF65-F5344CB8AC3E}">
        <p14:creationId xmlns:p14="http://schemas.microsoft.com/office/powerpoint/2010/main" val="2144724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1927</Words>
  <Application>Microsoft Office PowerPoint</Application>
  <PresentationFormat>Widescreen</PresentationFormat>
  <Paragraphs>152</Paragraphs>
  <Slides>30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Legislative Protections for Texas Optometrists</vt:lpstr>
      <vt:lpstr>Three Principal Statutes Protecting Optometrists</vt:lpstr>
      <vt:lpstr>Texas Optometry Act  (Occupations Code Chapter 351)</vt:lpstr>
      <vt:lpstr>Texas Optometry Act  (Occupations Code Chapter 351)</vt:lpstr>
      <vt:lpstr>Texas Optometry Act  (Occupations Code Chapter 351)</vt:lpstr>
      <vt:lpstr>Texas Optometry Act  (Occupations Code Chapter 351)</vt:lpstr>
      <vt:lpstr>Express Examples of Violations of Section 408</vt:lpstr>
      <vt:lpstr>Express Examples of Violations of Section 408</vt:lpstr>
      <vt:lpstr>Express Examples of Violations of Section 408</vt:lpstr>
      <vt:lpstr>Express Examples of Violations of Section 408</vt:lpstr>
      <vt:lpstr>Express Examples of Violations of Section 408</vt:lpstr>
      <vt:lpstr>Express Examples of Violations of Section 408</vt:lpstr>
      <vt:lpstr>What are an Optometrist’s Remedies for a Violation of Section 408?</vt:lpstr>
      <vt:lpstr>When Must You Bring a Lawsuit for a Violation of Section 408?</vt:lpstr>
      <vt:lpstr>Forte v. Wal-Mart Stores, Inc.</vt:lpstr>
      <vt:lpstr>Forte v. Wal-Mart Stores, Inc.</vt:lpstr>
      <vt:lpstr>Forte v. Wal-Mart Stores, Inc.</vt:lpstr>
      <vt:lpstr>Forte v. Wal-Mart Stores, Inc.</vt:lpstr>
      <vt:lpstr>Forte v. Wal-Mart Stores, Inc.</vt:lpstr>
      <vt:lpstr>Forte v. Wal-Mart Stores, Inc.</vt:lpstr>
      <vt:lpstr>Forte v. Wal-Mart Stores, Inc.</vt:lpstr>
      <vt:lpstr>Forte v. Wal-Mart Stores, Inc.</vt:lpstr>
      <vt:lpstr>Texas Insurance Code</vt:lpstr>
      <vt:lpstr>Insurance Contract Prohibitions</vt:lpstr>
      <vt:lpstr>Insurance Contract Prohibitions</vt:lpstr>
      <vt:lpstr>Insurance Contract Prohibitions</vt:lpstr>
      <vt:lpstr>Insurance Contract Prohibitions</vt:lpstr>
      <vt:lpstr>Insurance Contract Prohibitions</vt:lpstr>
      <vt:lpstr>What is a “Managed Care Plan”</vt:lpstr>
      <vt:lpstr>Do Sections 1451.153 and 1451.155 Apply to Medicaid Managed Care Organizations?</vt:lpstr>
    </vt:vector>
  </TitlesOfParts>
  <Company>Gray Reed &amp; McGraw,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Protections for Texas Optometrists</dc:title>
  <dc:creator>Drew York</dc:creator>
  <cp:lastModifiedBy>Laura Barnett</cp:lastModifiedBy>
  <cp:revision>38</cp:revision>
  <dcterms:created xsi:type="dcterms:W3CDTF">2014-10-26T19:58:04Z</dcterms:created>
  <dcterms:modified xsi:type="dcterms:W3CDTF">2014-11-12T17:08:58Z</dcterms:modified>
</cp:coreProperties>
</file>