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5"/>
    <p:sldMasterId id="2147483672" r:id="rId6"/>
    <p:sldMasterId id="2147483697" r:id="rId7"/>
  </p:sldMasterIdLst>
  <p:notesMasterIdLst>
    <p:notesMasterId r:id="rId31"/>
  </p:notesMasterIdLst>
  <p:handoutMasterIdLst>
    <p:handoutMasterId r:id="rId32"/>
  </p:handoutMasterIdLst>
  <p:sldIdLst>
    <p:sldId id="258" r:id="rId8"/>
    <p:sldId id="262" r:id="rId9"/>
    <p:sldId id="263" r:id="rId10"/>
    <p:sldId id="282" r:id="rId11"/>
    <p:sldId id="264" r:id="rId12"/>
    <p:sldId id="268" r:id="rId13"/>
    <p:sldId id="277" r:id="rId14"/>
    <p:sldId id="269" r:id="rId15"/>
    <p:sldId id="279" r:id="rId16"/>
    <p:sldId id="280" r:id="rId17"/>
    <p:sldId id="281" r:id="rId18"/>
    <p:sldId id="270" r:id="rId19"/>
    <p:sldId id="271" r:id="rId20"/>
    <p:sldId id="272" r:id="rId21"/>
    <p:sldId id="273" r:id="rId22"/>
    <p:sldId id="257" r:id="rId23"/>
    <p:sldId id="283" r:id="rId24"/>
    <p:sldId id="260" r:id="rId25"/>
    <p:sldId id="259" r:id="rId26"/>
    <p:sldId id="278" r:id="rId27"/>
    <p:sldId id="274" r:id="rId28"/>
    <p:sldId id="275" r:id="rId29"/>
    <p:sldId id="276" r:id="rId3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4D83"/>
    <a:srgbClr val="323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5" autoAdjust="0"/>
    <p:restoredTop sz="87485" autoAdjust="0"/>
  </p:normalViewPr>
  <p:slideViewPr>
    <p:cSldViewPr>
      <p:cViewPr varScale="1">
        <p:scale>
          <a:sx n="77" d="100"/>
          <a:sy n="77" d="100"/>
        </p:scale>
        <p:origin x="14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22" y="-7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endParaRPr lang="en-US" dirty="0"/>
          </a:p>
        </p:txBody>
      </p:sp>
      <p:sp>
        <p:nvSpPr>
          <p:cNvPr id="3" name="Date Placeholder 2"/>
          <p:cNvSpPr>
            <a:spLocks noGrp="1"/>
          </p:cNvSpPr>
          <p:nvPr>
            <p:ph type="dt" sz="quarter" idx="1"/>
          </p:nvPr>
        </p:nvSpPr>
        <p:spPr>
          <a:xfrm>
            <a:off x="3936173" y="0"/>
            <a:ext cx="3012329" cy="462120"/>
          </a:xfrm>
          <a:prstGeom prst="rect">
            <a:avLst/>
          </a:prstGeom>
        </p:spPr>
        <p:txBody>
          <a:bodyPr vert="horz" lIns="90763" tIns="45382" rIns="90763" bIns="45382" rtlCol="0"/>
          <a:lstStyle>
            <a:lvl1pPr algn="r">
              <a:defRPr sz="1200"/>
            </a:lvl1pPr>
          </a:lstStyle>
          <a:p>
            <a:fld id="{1E72780A-D0E7-4F71-9E7A-B8A744B3FAC1}" type="datetimeFigureOut">
              <a:rPr lang="en-US" smtClean="0"/>
              <a:pPr/>
              <a:t>4/16/2014</a:t>
            </a:fld>
            <a:endParaRPr lang="en-US" dirty="0"/>
          </a:p>
        </p:txBody>
      </p:sp>
      <p:sp>
        <p:nvSpPr>
          <p:cNvPr id="4" name="Footer Placeholder 3"/>
          <p:cNvSpPr>
            <a:spLocks noGrp="1"/>
          </p:cNvSpPr>
          <p:nvPr>
            <p:ph type="ftr" sz="quarter" idx="2"/>
          </p:nvPr>
        </p:nvSpPr>
        <p:spPr>
          <a:xfrm>
            <a:off x="0" y="8772378"/>
            <a:ext cx="3012329" cy="462120"/>
          </a:xfrm>
          <a:prstGeom prst="rect">
            <a:avLst/>
          </a:prstGeom>
        </p:spPr>
        <p:txBody>
          <a:bodyPr vert="horz" lIns="90763" tIns="45382" rIns="90763" bIns="453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173" y="8772378"/>
            <a:ext cx="3012329" cy="462120"/>
          </a:xfrm>
          <a:prstGeom prst="rect">
            <a:avLst/>
          </a:prstGeom>
        </p:spPr>
        <p:txBody>
          <a:bodyPr vert="horz" lIns="90763" tIns="45382" rIns="90763" bIns="45382" rtlCol="0" anchor="b"/>
          <a:lstStyle>
            <a:lvl1pPr algn="r">
              <a:defRPr sz="1200"/>
            </a:lvl1pPr>
          </a:lstStyle>
          <a:p>
            <a:fld id="{6093DE5C-DB14-4637-AEA7-22753B9C983D}" type="slidenum">
              <a:rPr lang="en-US" smtClean="0"/>
              <a:pPr/>
              <a:t>‹#›</a:t>
            </a:fld>
            <a:endParaRPr lang="en-US" dirty="0"/>
          </a:p>
        </p:txBody>
      </p:sp>
    </p:spTree>
    <p:extLst>
      <p:ext uri="{BB962C8B-B14F-4D97-AF65-F5344CB8AC3E}">
        <p14:creationId xmlns:p14="http://schemas.microsoft.com/office/powerpoint/2010/main" val="3177839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B31E1EF4-5965-458D-8209-D2429FBB492E}" type="datetimeFigureOut">
              <a:rPr lang="en-US" smtClean="0"/>
              <a:pPr/>
              <a:t>4/16/2014</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E83D91B3-FF5B-476C-8E5E-6C139A60B6BD}" type="slidenum">
              <a:rPr lang="en-US" smtClean="0"/>
              <a:pPr/>
              <a:t>‹#›</a:t>
            </a:fld>
            <a:endParaRPr lang="en-US" dirty="0"/>
          </a:p>
        </p:txBody>
      </p:sp>
    </p:spTree>
    <p:extLst>
      <p:ext uri="{BB962C8B-B14F-4D97-AF65-F5344CB8AC3E}">
        <p14:creationId xmlns:p14="http://schemas.microsoft.com/office/powerpoint/2010/main" val="3751012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895600"/>
            <a:ext cx="8382000" cy="1295400"/>
          </a:xfrm>
          <a:prstGeom prst="rect">
            <a:avLst/>
          </a:prstGeom>
        </p:spPr>
        <p:txBody>
          <a:bodyPr/>
          <a:lstStyle>
            <a:lvl1pPr algn="ctr">
              <a:defRPr sz="4000" b="0" i="0">
                <a:solidFill>
                  <a:schemeClr val="bg1">
                    <a:lumMod val="50000"/>
                  </a:schemeClr>
                </a:solidFill>
                <a:latin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4267200"/>
            <a:ext cx="8382000" cy="1371600"/>
          </a:xfrm>
          <a:prstGeom prst="rect">
            <a:avLst/>
          </a:prstGeom>
        </p:spPr>
        <p:txBody>
          <a:bodyPr/>
          <a:lstStyle>
            <a:lvl1pPr marL="0" indent="0" algn="ctr">
              <a:buNone/>
              <a:defRPr>
                <a:solidFill>
                  <a:schemeClr val="bg1">
                    <a:lumMod val="50000"/>
                  </a:schemeClr>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
        <p:nvSpPr>
          <p:cNvPr id="8" name="Title 1"/>
          <p:cNvSpPr>
            <a:spLocks noGrp="1"/>
          </p:cNvSpPr>
          <p:nvPr>
            <p:ph type="title"/>
          </p:nvPr>
        </p:nvSpPr>
        <p:spPr>
          <a:xfrm>
            <a:off x="428625" y="114300"/>
            <a:ext cx="8239125" cy="876300"/>
          </a:xfrm>
        </p:spPr>
        <p:txBody>
          <a:bodyPr/>
          <a:lstStyle/>
          <a:p>
            <a:r>
              <a:rPr lang="en-US" dirty="0" smtClean="0"/>
              <a:t>Click to edit Master title style</a:t>
            </a:r>
            <a:endParaRPr lang="en-US" dirty="0"/>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4"/>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0825" y="114300"/>
            <a:ext cx="2066925" cy="5959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0050" y="114300"/>
            <a:ext cx="6048375" cy="595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14600"/>
            <a:ext cx="6629400" cy="3124200"/>
          </a:xfrm>
        </p:spPr>
        <p:txBody>
          <a:bodyPr/>
          <a:lstStyle>
            <a:lvl1pPr marL="0" indent="0" algn="ctr">
              <a:buNone/>
              <a:defRPr sz="4500">
                <a:solidFill>
                  <a:srgbClr val="C00000"/>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
        <p:nvSpPr>
          <p:cNvPr id="6" name="Rectangle 1"/>
          <p:cNvSpPr>
            <a:spLocks noGrp="1" noChangeArrowheads="1"/>
          </p:cNvSpPr>
          <p:nvPr>
            <p:ph type="title"/>
          </p:nvPr>
        </p:nvSpPr>
        <p:spPr bwMode="auto">
          <a:xfrm>
            <a:off x="428625" y="114300"/>
            <a:ext cx="8239125" cy="87630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p>
            <a:pPr lvl="0"/>
            <a:r>
              <a:rPr lang="en-GB" dirty="0" smtClean="0"/>
              <a:t>Click to edit the title text format</a:t>
            </a:r>
          </a:p>
        </p:txBody>
      </p:sp>
    </p:spTree>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8625" y="114300"/>
            <a:ext cx="8239125" cy="876300"/>
          </a:xfrm>
        </p:spPr>
        <p:txBody>
          <a:bodyPr/>
          <a:lstStyle>
            <a:lvl1pPr>
              <a:defRPr baseline="0">
                <a:latin typeface="Adobe Garamond Pro" pitchFamily="18" charset="0"/>
              </a:defRPr>
            </a:lvl1pPr>
          </a:lstStyle>
          <a:p>
            <a:r>
              <a:rPr lang="en-US" dirty="0" smtClean="0"/>
              <a:t>Client Development Board Report</a:t>
            </a:r>
            <a:endParaRPr lang="en-US" dirty="0"/>
          </a:p>
        </p:txBody>
      </p:sp>
      <p:sp>
        <p:nvSpPr>
          <p:cNvPr id="3" name="Content Placeholder 2"/>
          <p:cNvSpPr>
            <a:spLocks noGrp="1"/>
          </p:cNvSpPr>
          <p:nvPr>
            <p:ph idx="1"/>
          </p:nvPr>
        </p:nvSpPr>
        <p:spPr>
          <a:xfrm>
            <a:off x="496887" y="1371600"/>
            <a:ext cx="8266113" cy="4625975"/>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mj-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6999"/>
            <a:ext cx="8229600" cy="3462339"/>
          </a:xfrm>
          <a:prstGeom prst="rect">
            <a:avLst/>
          </a:prstGeom>
        </p:spPr>
        <p:txBody>
          <a:bodyPr/>
          <a:lstStyle>
            <a:lvl1pPr>
              <a:defRPr>
                <a:solidFill>
                  <a:schemeClr val="bg1">
                    <a:lumMod val="50000"/>
                  </a:schemeClr>
                </a:solidFill>
                <a:latin typeface="Calibri" pitchFamily="34" charset="0"/>
              </a:defRPr>
            </a:lvl1pPr>
            <a:lvl2pPr>
              <a:defRPr>
                <a:solidFill>
                  <a:schemeClr val="bg1">
                    <a:lumMod val="50000"/>
                  </a:schemeClr>
                </a:solidFill>
                <a:latin typeface="Calibri" pitchFamily="34" charset="0"/>
              </a:defRPr>
            </a:lvl2pPr>
            <a:lvl3pPr>
              <a:defRPr>
                <a:solidFill>
                  <a:schemeClr val="bg1">
                    <a:lumMod val="50000"/>
                  </a:schemeClr>
                </a:solidFill>
                <a:latin typeface="Calibri" pitchFamily="34" charset="0"/>
              </a:defRPr>
            </a:lvl3pPr>
            <a:lvl4pPr>
              <a:defRPr>
                <a:solidFill>
                  <a:schemeClr val="bg1">
                    <a:lumMod val="50000"/>
                  </a:schemeClr>
                </a:solidFill>
                <a:latin typeface="Calibri" pitchFamily="34" charset="0"/>
              </a:defRPr>
            </a:lvl4pPr>
            <a:lvl5pPr>
              <a:defRPr>
                <a:solidFill>
                  <a:schemeClr val="bg1">
                    <a:lumMod val="50000"/>
                  </a:schemeClr>
                </a:solidFill>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00050" y="1447800"/>
            <a:ext cx="4056063"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08513" y="1447800"/>
            <a:ext cx="405765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
        <p:nvSpPr>
          <p:cNvPr id="8" name="Title 1"/>
          <p:cNvSpPr>
            <a:spLocks noGrp="1"/>
          </p:cNvSpPr>
          <p:nvPr>
            <p:ph type="title"/>
          </p:nvPr>
        </p:nvSpPr>
        <p:spPr>
          <a:xfrm>
            <a:off x="428625" y="114300"/>
            <a:ext cx="8239125" cy="876300"/>
          </a:xfrm>
        </p:spPr>
        <p:txBody>
          <a:bodyPr/>
          <a:lstStyle/>
          <a:p>
            <a:r>
              <a:rPr lang="en-US" dirty="0" smtClean="0"/>
              <a:t>Click to edit Master title style</a:t>
            </a:r>
            <a:endParaRPr lang="en-US" dirty="0"/>
          </a:p>
        </p:txBody>
      </p:sp>
    </p:spTree>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4"/>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0825" y="114300"/>
            <a:ext cx="2066925" cy="5959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0050" y="114300"/>
            <a:ext cx="6048375" cy="595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3124200"/>
            <a:ext cx="8381999" cy="2644775"/>
          </a:xfrm>
          <a:prstGeom prst="rect">
            <a:avLst/>
          </a:prstGeom>
        </p:spPr>
        <p:txBody>
          <a:bodyPr anchor="t"/>
          <a:lstStyle>
            <a:lvl1pPr algn="ctr">
              <a:defRPr sz="4000" b="1" cap="all">
                <a:solidFill>
                  <a:schemeClr val="bg1">
                    <a:lumMod val="50000"/>
                  </a:schemeClr>
                </a:solidFill>
                <a:latin typeface="Calibri" pitchFamily="34" charset="0"/>
              </a:defRPr>
            </a:lvl1pPr>
          </a:lstStyle>
          <a:p>
            <a:r>
              <a:rPr lang="en-US" smtClean="0"/>
              <a:t>Click to edit Master title style</a:t>
            </a:r>
            <a:endParaRPr lang="en-US" dirty="0"/>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0"/>
            <a:ext cx="8382000" cy="2590800"/>
          </a:xfrm>
          <a:prstGeom prst="rect">
            <a:avLst/>
          </a:prstGeom>
        </p:spPr>
        <p:txBody>
          <a:bodyPr/>
          <a:lstStyle>
            <a:lvl1pPr algn="ctr">
              <a:defRPr>
                <a:solidFill>
                  <a:schemeClr val="bg1">
                    <a:lumMod val="50000"/>
                  </a:schemeClr>
                </a:solidFill>
                <a:latin typeface="Calibri" pitchFamily="34" charset="0"/>
              </a:defRPr>
            </a:lvl1pPr>
          </a:lstStyle>
          <a:p>
            <a:r>
              <a:rPr lang="en-US" smtClean="0"/>
              <a:t>Click to edit Master title style</a:t>
            </a:r>
            <a:endParaRPr lang="en-US" dirty="0"/>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14600"/>
            <a:ext cx="6629400" cy="3124200"/>
          </a:xfrm>
        </p:spPr>
        <p:txBody>
          <a:bodyPr/>
          <a:lstStyle>
            <a:lvl1pPr marL="0" indent="0" algn="ctr">
              <a:buNone/>
              <a:defRPr sz="4500">
                <a:solidFill>
                  <a:srgbClr val="C00000"/>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
        <p:nvSpPr>
          <p:cNvPr id="10" name="Rectangle 1"/>
          <p:cNvSpPr>
            <a:spLocks noGrp="1" noChangeArrowheads="1"/>
          </p:cNvSpPr>
          <p:nvPr>
            <p:ph type="title"/>
          </p:nvPr>
        </p:nvSpPr>
        <p:spPr bwMode="auto">
          <a:xfrm>
            <a:off x="428625" y="114300"/>
            <a:ext cx="8239125" cy="87630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p>
            <a:pPr lvl="0"/>
            <a:r>
              <a:rPr lang="en-GB" dirty="0" smtClean="0"/>
              <a:t>Click to edit the title text format</a:t>
            </a: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887" y="1371600"/>
            <a:ext cx="8266113" cy="4625975"/>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
        <p:nvSpPr>
          <p:cNvPr id="5" name="Rectangle 1"/>
          <p:cNvSpPr>
            <a:spLocks noGrp="1" noChangeArrowheads="1"/>
          </p:cNvSpPr>
          <p:nvPr>
            <p:ph type="title"/>
          </p:nvPr>
        </p:nvSpPr>
        <p:spPr bwMode="auto">
          <a:xfrm>
            <a:off x="428625" y="114300"/>
            <a:ext cx="8239125" cy="87630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p>
            <a:pPr lvl="0"/>
            <a:r>
              <a:rPr lang="en-GB" dirty="0" smtClean="0"/>
              <a:t>Click to edit the title text format</a:t>
            </a: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mj-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Slide Number Placeholder 3"/>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
        <p:nvSpPr>
          <p:cNvPr id="11" name="Text Placeholder 10"/>
          <p:cNvSpPr>
            <a:spLocks noGrp="1"/>
          </p:cNvSpPr>
          <p:nvPr>
            <p:ph type="body" sz="quarter" idx="11"/>
          </p:nvPr>
        </p:nvSpPr>
        <p:spPr>
          <a:xfrm>
            <a:off x="457200" y="228600"/>
            <a:ext cx="8229600" cy="838200"/>
          </a:xfrm>
        </p:spPr>
        <p:txBody>
          <a:bodyPr anchor="b"/>
          <a:lstStyle>
            <a:lvl1pPr>
              <a:buNone/>
              <a:defRPr sz="3600" b="1">
                <a:solidFill>
                  <a:schemeClr val="bg1">
                    <a:lumMod val="65000"/>
                  </a:schemeClr>
                </a:solidFill>
                <a:latin typeface="Adobe Garamond Pro" pitchFamily="18" charset="0"/>
              </a:defRPr>
            </a:lvl1pPr>
            <a:lvl2pPr>
              <a:buNone/>
              <a:defRPr sz="3600" b="1">
                <a:solidFill>
                  <a:schemeClr val="bg1">
                    <a:lumMod val="65000"/>
                  </a:schemeClr>
                </a:solidFill>
                <a:latin typeface="Adobe Garamond Pro" pitchFamily="18" charset="0"/>
              </a:defRPr>
            </a:lvl2pPr>
            <a:lvl3pPr>
              <a:buNone/>
              <a:defRPr sz="3600" b="1">
                <a:solidFill>
                  <a:schemeClr val="bg1">
                    <a:lumMod val="65000"/>
                  </a:schemeClr>
                </a:solidFill>
                <a:latin typeface="Adobe Garamond Pro" pitchFamily="18" charset="0"/>
              </a:defRPr>
            </a:lvl3pPr>
            <a:lvl4pPr>
              <a:buNone/>
              <a:defRPr sz="3600" b="1">
                <a:solidFill>
                  <a:schemeClr val="bg1">
                    <a:lumMod val="65000"/>
                  </a:schemeClr>
                </a:solidFill>
                <a:latin typeface="Adobe Garamond Pro" pitchFamily="18" charset="0"/>
              </a:defRPr>
            </a:lvl4pPr>
            <a:lvl5pPr>
              <a:buNone/>
              <a:defRPr sz="3600" b="1">
                <a:solidFill>
                  <a:schemeClr val="bg1">
                    <a:lumMod val="65000"/>
                  </a:schemeClr>
                </a:solidFill>
                <a:latin typeface="Adobe Garamond Pro" pitchFamily="18" charset="0"/>
              </a:defRPr>
            </a:lvl5pPr>
          </a:lstStyle>
          <a:p>
            <a:pPr lvl="0"/>
            <a:r>
              <a:rPr lang="en-US" dirty="0" smtClean="0"/>
              <a:t>Click to edit Master text styles</a:t>
            </a: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00050" y="1447800"/>
            <a:ext cx="4056063"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08513" y="1447800"/>
            <a:ext cx="405765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idx="10"/>
          </p:nvPr>
        </p:nvSpPr>
        <p:spPr/>
        <p:txBody>
          <a:bodyPr/>
          <a:lstStyle>
            <a:lvl1pPr>
              <a:defRPr/>
            </a:lvl1pPr>
          </a:lstStyle>
          <a:p>
            <a:fld id="{3DE45EF3-2884-432C-A7E4-A83644699257}" type="slidenum">
              <a:rPr lang="en-US" smtClean="0"/>
              <a:pPr/>
              <a:t>‹#›</a:t>
            </a:fld>
            <a:endParaRPr lang="en-US" dirty="0"/>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3.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65138" y="6376988"/>
            <a:ext cx="6019800" cy="368300"/>
          </a:xfrm>
          <a:prstGeom prst="rect">
            <a:avLst/>
          </a:prstGeom>
          <a:noFill/>
          <a:ln w="9525">
            <a:noFill/>
            <a:round/>
            <a:headEnd/>
            <a:tailEnd/>
          </a:ln>
          <a:effectLst/>
        </p:spPr>
        <p:txBody>
          <a:bodyPr lIns="90000" tIns="46800" rIns="90000" bIns="46800">
            <a:spAutoFit/>
          </a:bodyPr>
          <a:lstStyle/>
          <a:p>
            <a:pPr>
              <a:lnSpc>
                <a:spcPct val="100000"/>
              </a:lnSpc>
              <a:spcBef>
                <a:spcPts val="563"/>
              </a:spcBef>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dirty="0">
                <a:solidFill>
                  <a:schemeClr val="bg1">
                    <a:lumMod val="65000"/>
                  </a:schemeClr>
                </a:solidFill>
              </a:rPr>
              <a:t>© </a:t>
            </a:r>
            <a:r>
              <a:rPr lang="en-GB" sz="900" dirty="0" smtClean="0">
                <a:solidFill>
                  <a:schemeClr val="bg1">
                    <a:lumMod val="65000"/>
                  </a:schemeClr>
                </a:solidFill>
              </a:rPr>
              <a:t>2014 Gray Reed</a:t>
            </a:r>
            <a:r>
              <a:rPr lang="en-GB" sz="900" baseline="0" dirty="0" smtClean="0">
                <a:solidFill>
                  <a:schemeClr val="bg1">
                    <a:lumMod val="65000"/>
                  </a:schemeClr>
                </a:solidFill>
              </a:rPr>
              <a:t> &amp; McGraw, P.C.</a:t>
            </a:r>
            <a:r>
              <a:rPr lang="en-GB" sz="900" dirty="0">
                <a:solidFill>
                  <a:schemeClr val="bg1">
                    <a:lumMod val="65000"/>
                  </a:schemeClr>
                </a:solidFill>
              </a:rPr>
              <a:t/>
            </a:r>
            <a:br>
              <a:rPr lang="en-GB" sz="900" dirty="0">
                <a:solidFill>
                  <a:schemeClr val="bg1">
                    <a:lumMod val="65000"/>
                  </a:schemeClr>
                </a:solidFill>
              </a:rPr>
            </a:br>
            <a:r>
              <a:rPr lang="en-GB" sz="900" dirty="0">
                <a:solidFill>
                  <a:schemeClr val="bg1">
                    <a:lumMod val="65000"/>
                  </a:schemeClr>
                </a:solidFill>
              </a:rPr>
              <a:t>The information contained herein is subject to change without notice </a:t>
            </a:r>
          </a:p>
        </p:txBody>
      </p:sp>
      <p:pic>
        <p:nvPicPr>
          <p:cNvPr id="6" name="Picture 5" descr="Looper Reed Logo (color).jpg"/>
          <p:cNvPicPr>
            <a:picLocks noChangeAspect="1"/>
          </p:cNvPicPr>
          <p:nvPr/>
        </p:nvPicPr>
        <p:blipFill>
          <a:blip r:embed="rId7" cstate="print"/>
          <a:stretch>
            <a:fillRect/>
          </a:stretch>
        </p:blipFill>
        <p:spPr>
          <a:xfrm>
            <a:off x="3263151" y="986329"/>
            <a:ext cx="2617698" cy="1452071"/>
          </a:xfrm>
          <a:prstGeom prst="rect">
            <a:avLst/>
          </a:prstGeom>
        </p:spPr>
      </p:pic>
      <p:sp>
        <p:nvSpPr>
          <p:cNvPr id="7" name="Rectangle 6"/>
          <p:cNvSpPr/>
          <p:nvPr/>
        </p:nvSpPr>
        <p:spPr>
          <a:xfrm>
            <a:off x="0" y="986329"/>
            <a:ext cx="2057400" cy="1447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86600" y="986329"/>
            <a:ext cx="2057400" cy="1447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2209800" y="986329"/>
            <a:ext cx="381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553200" y="986329"/>
            <a:ext cx="381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Lst>
  <p:transition spd="med">
    <p:fade thruBlk="1"/>
  </p:transition>
  <p:hf hdr="0" ftr="0" dt="0"/>
  <p:txStyles>
    <p:titleStyle>
      <a:lvl1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mj-lt"/>
          <a:ea typeface="+mj-ea"/>
          <a:cs typeface="+mj-cs"/>
        </a:defRPr>
      </a:lvl1pPr>
      <a:lvl2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2pPr>
      <a:lvl3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3pPr>
      <a:lvl4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4pPr>
      <a:lvl5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5pPr>
      <a:lvl6pPr marL="4572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6pPr>
      <a:lvl7pPr marL="9144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7pPr>
      <a:lvl8pPr marL="13716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8pPr>
      <a:lvl9pPr marL="18288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9pPr>
    </p:titleStyle>
    <p:bodyStyle>
      <a:lvl1pPr marL="228600" indent="-228600" algn="l" defTabSz="457200" rtl="0" eaLnBrk="1" fontAlgn="base" hangingPunct="1">
        <a:lnSpc>
          <a:spcPct val="82000"/>
        </a:lnSpc>
        <a:spcBef>
          <a:spcPts val="875"/>
        </a:spcBef>
        <a:spcAft>
          <a:spcPts val="350"/>
        </a:spcAft>
        <a:buClr>
          <a:srgbClr val="ABA69F"/>
        </a:buClr>
        <a:buSzPct val="80000"/>
        <a:buFont typeface="Futura Bk" pitchFamily="34" charset="0"/>
        <a:buChar char="•"/>
        <a:defRPr sz="2800">
          <a:solidFill>
            <a:srgbClr val="000000"/>
          </a:solidFill>
          <a:latin typeface="+mn-lt"/>
          <a:ea typeface="+mn-ea"/>
          <a:cs typeface="+mn-cs"/>
        </a:defRPr>
      </a:lvl1pPr>
      <a:lvl2pPr marL="565150" indent="-228600" algn="l" defTabSz="457200" rtl="0" eaLnBrk="1" fontAlgn="base" hangingPunct="1">
        <a:lnSpc>
          <a:spcPct val="82000"/>
        </a:lnSpc>
        <a:spcBef>
          <a:spcPts val="750"/>
        </a:spcBef>
        <a:spcAft>
          <a:spcPts val="300"/>
        </a:spcAft>
        <a:buClr>
          <a:srgbClr val="ABA69F"/>
        </a:buClr>
        <a:buSzPct val="100000"/>
        <a:buFont typeface="Futura Bk" pitchFamily="34" charset="0"/>
        <a:buChar char="−"/>
        <a:defRPr sz="2400">
          <a:solidFill>
            <a:srgbClr val="000000"/>
          </a:solidFill>
          <a:latin typeface="+mn-lt"/>
        </a:defRPr>
      </a:lvl2pPr>
      <a:lvl3pPr marL="9144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3pPr>
      <a:lvl4pPr marL="125095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4pPr>
      <a:lvl5pPr marL="16002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5pPr>
      <a:lvl6pPr marL="20574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6pPr>
      <a:lvl7pPr marL="25146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7pPr>
      <a:lvl8pPr marL="29718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8pPr>
      <a:lvl9pPr marL="34290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 name="Picture 9" descr="Looper Reed Logo (color).jpg"/>
          <p:cNvPicPr>
            <a:picLocks noChangeAspect="1"/>
          </p:cNvPicPr>
          <p:nvPr/>
        </p:nvPicPr>
        <p:blipFill>
          <a:blip r:embed="rId13" cstate="print"/>
          <a:stretch>
            <a:fillRect/>
          </a:stretch>
        </p:blipFill>
        <p:spPr>
          <a:xfrm>
            <a:off x="8049125" y="6248400"/>
            <a:ext cx="906631" cy="502920"/>
          </a:xfrm>
          <a:prstGeom prst="rect">
            <a:avLst/>
          </a:prstGeom>
        </p:spPr>
      </p:pic>
      <p:sp>
        <p:nvSpPr>
          <p:cNvPr id="1025" name="Rectangle 1"/>
          <p:cNvSpPr>
            <a:spLocks noGrp="1" noChangeArrowheads="1"/>
          </p:cNvSpPr>
          <p:nvPr>
            <p:ph type="title"/>
          </p:nvPr>
        </p:nvSpPr>
        <p:spPr bwMode="auto">
          <a:xfrm>
            <a:off x="428625" y="114300"/>
            <a:ext cx="8239125" cy="87630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457200" y="1447800"/>
            <a:ext cx="8266113" cy="46259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30" name="Rectangle 6"/>
          <p:cNvSpPr>
            <a:spLocks noGrp="1" noChangeArrowheads="1"/>
          </p:cNvSpPr>
          <p:nvPr>
            <p:ph type="sldNum"/>
          </p:nvPr>
        </p:nvSpPr>
        <p:spPr bwMode="auto">
          <a:xfrm>
            <a:off x="438150" y="6532563"/>
            <a:ext cx="381000" cy="23018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0" hangingPunct="0">
              <a:lnSpc>
                <a:spcPct val="100000"/>
              </a:lnSpc>
              <a:buClr>
                <a:srgbClr val="848589"/>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900">
                <a:solidFill>
                  <a:srgbClr val="848589"/>
                </a:solidFill>
              </a:defRPr>
            </a:lvl1pPr>
          </a:lstStyle>
          <a:p>
            <a:fld id="{3DE45EF3-2884-432C-A7E4-A83644699257}" type="slidenum">
              <a:rPr lang="en-US" smtClean="0"/>
              <a:pPr/>
              <a:t>‹#›</a:t>
            </a:fld>
            <a:endParaRPr lang="en-US" dirty="0"/>
          </a:p>
        </p:txBody>
      </p:sp>
      <p:sp>
        <p:nvSpPr>
          <p:cNvPr id="1032" name="Text Box 8"/>
          <p:cNvSpPr txBox="1">
            <a:spLocks noChangeArrowheads="1"/>
          </p:cNvSpPr>
          <p:nvPr/>
        </p:nvSpPr>
        <p:spPr bwMode="auto">
          <a:xfrm>
            <a:off x="1803400" y="6308725"/>
            <a:ext cx="5359400" cy="460375"/>
          </a:xfrm>
          <a:prstGeom prst="rect">
            <a:avLst/>
          </a:prstGeom>
          <a:noFill/>
          <a:ln w="9525">
            <a:noFill/>
            <a:round/>
            <a:headEnd/>
            <a:tailEnd/>
          </a:ln>
          <a:effectLst/>
        </p:spPr>
        <p:txBody>
          <a:bodyPr wrap="none" anchor="ctr"/>
          <a:lstStyle/>
          <a:p>
            <a:endParaRPr lang="en-US" dirty="0"/>
          </a:p>
        </p:txBody>
      </p:sp>
      <p:cxnSp>
        <p:nvCxnSpPr>
          <p:cNvPr id="11" name="Straight Connector 10"/>
          <p:cNvCxnSpPr/>
          <p:nvPr/>
        </p:nvCxnSpPr>
        <p:spPr bwMode="auto">
          <a:xfrm>
            <a:off x="457200" y="1143000"/>
            <a:ext cx="8229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thruBlk="1"/>
  </p:transition>
  <p:hf hdr="0" ftr="0" dt="0"/>
  <p:txStyles>
    <p:titleStyle>
      <a:lvl1pPr algn="l" defTabSz="457200" rtl="0" eaLnBrk="1" fontAlgn="base" hangingPunct="1">
        <a:lnSpc>
          <a:spcPct val="82000"/>
        </a:lnSpc>
        <a:spcBef>
          <a:spcPts val="1125"/>
        </a:spcBef>
        <a:spcAft>
          <a:spcPct val="0"/>
        </a:spcAft>
        <a:buClr>
          <a:srgbClr val="000000"/>
        </a:buClr>
        <a:buSzPct val="100000"/>
        <a:buFont typeface="Futura Bk" pitchFamily="34" charset="0"/>
        <a:defRPr sz="3600" b="1">
          <a:solidFill>
            <a:schemeClr val="bg1">
              <a:lumMod val="65000"/>
            </a:schemeClr>
          </a:solidFill>
          <a:latin typeface="Adobe Garamond Pro" pitchFamily="18" charset="0"/>
          <a:ea typeface="+mj-ea"/>
          <a:cs typeface="+mj-cs"/>
        </a:defRPr>
      </a:lvl1pPr>
      <a:lvl2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2pPr>
      <a:lvl3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3pPr>
      <a:lvl4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4pPr>
      <a:lvl5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5pPr>
      <a:lvl6pPr marL="4572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6pPr>
      <a:lvl7pPr marL="9144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7pPr>
      <a:lvl8pPr marL="13716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8pPr>
      <a:lvl9pPr marL="18288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9pPr>
    </p:titleStyle>
    <p:bodyStyle>
      <a:lvl1pPr marL="228600" indent="-228600" algn="l" defTabSz="457200" rtl="0" eaLnBrk="1" fontAlgn="base" hangingPunct="1">
        <a:lnSpc>
          <a:spcPct val="82000"/>
        </a:lnSpc>
        <a:spcBef>
          <a:spcPts val="875"/>
        </a:spcBef>
        <a:spcAft>
          <a:spcPts val="350"/>
        </a:spcAft>
        <a:buClr>
          <a:srgbClr val="C00000"/>
        </a:buClr>
        <a:buSzPct val="80000"/>
        <a:buFont typeface="Wingdings" pitchFamily="2" charset="2"/>
        <a:buChar char="§"/>
        <a:defRPr sz="2800">
          <a:solidFill>
            <a:srgbClr val="000000"/>
          </a:solidFill>
          <a:latin typeface="Arial" pitchFamily="34" charset="0"/>
          <a:ea typeface="+mn-ea"/>
          <a:cs typeface="Arial" pitchFamily="34" charset="0"/>
        </a:defRPr>
      </a:lvl1pPr>
      <a:lvl2pPr marL="565150" indent="-228600" algn="l" defTabSz="457200" rtl="0" eaLnBrk="1" fontAlgn="base" hangingPunct="1">
        <a:lnSpc>
          <a:spcPct val="82000"/>
        </a:lnSpc>
        <a:spcBef>
          <a:spcPts val="750"/>
        </a:spcBef>
        <a:spcAft>
          <a:spcPts val="300"/>
        </a:spcAft>
        <a:buClr>
          <a:srgbClr val="C00000"/>
        </a:buClr>
        <a:buSzPct val="100000"/>
        <a:buFont typeface="Wingdings" pitchFamily="2" charset="2"/>
        <a:buChar char="§"/>
        <a:defRPr sz="2400">
          <a:solidFill>
            <a:srgbClr val="000000"/>
          </a:solidFill>
          <a:latin typeface="Arial" pitchFamily="34" charset="0"/>
          <a:cs typeface="Arial" pitchFamily="34" charset="0"/>
        </a:defRPr>
      </a:lvl2pPr>
      <a:lvl3pPr marL="914400" indent="-228600" algn="l" defTabSz="457200" rtl="0" eaLnBrk="1" fontAlgn="base" hangingPunct="1">
        <a:lnSpc>
          <a:spcPct val="82000"/>
        </a:lnSpc>
        <a:spcBef>
          <a:spcPts val="625"/>
        </a:spcBef>
        <a:spcAft>
          <a:spcPts val="250"/>
        </a:spcAft>
        <a:buClr>
          <a:srgbClr val="C00000"/>
        </a:buClr>
        <a:buSzPct val="100000"/>
        <a:buFont typeface="Arial" pitchFamily="34" charset="0"/>
        <a:buChar char="•"/>
        <a:defRPr sz="2000">
          <a:solidFill>
            <a:srgbClr val="000000"/>
          </a:solidFill>
          <a:latin typeface="Arial" pitchFamily="34" charset="0"/>
          <a:cs typeface="Arial" pitchFamily="34" charset="0"/>
        </a:defRPr>
      </a:lvl3pPr>
      <a:lvl4pPr marL="1250950" indent="-228600" algn="l" defTabSz="457200" rtl="0" eaLnBrk="1" fontAlgn="base" hangingPunct="1">
        <a:lnSpc>
          <a:spcPct val="82000"/>
        </a:lnSpc>
        <a:spcBef>
          <a:spcPts val="625"/>
        </a:spcBef>
        <a:spcAft>
          <a:spcPts val="250"/>
        </a:spcAft>
        <a:buClr>
          <a:srgbClr val="C00000"/>
        </a:buClr>
        <a:buSzPct val="100000"/>
        <a:buFont typeface="Courier New" pitchFamily="49" charset="0"/>
        <a:buChar char="o"/>
        <a:defRPr sz="2000">
          <a:solidFill>
            <a:srgbClr val="000000"/>
          </a:solidFill>
          <a:latin typeface="Arial" pitchFamily="34" charset="0"/>
          <a:cs typeface="Arial" pitchFamily="34" charset="0"/>
        </a:defRPr>
      </a:lvl4pPr>
      <a:lvl5pPr marL="1600200" indent="-228600" algn="l" defTabSz="457200" rtl="0" eaLnBrk="1" fontAlgn="base" hangingPunct="1">
        <a:lnSpc>
          <a:spcPct val="82000"/>
        </a:lnSpc>
        <a:spcBef>
          <a:spcPts val="625"/>
        </a:spcBef>
        <a:spcAft>
          <a:spcPts val="250"/>
        </a:spcAft>
        <a:buClr>
          <a:srgbClr val="C00000"/>
        </a:buClr>
        <a:buSzPct val="100000"/>
        <a:buFont typeface="Arial" pitchFamily="34" charset="0"/>
        <a:buChar char="─"/>
        <a:defRPr sz="2000">
          <a:solidFill>
            <a:srgbClr val="000000"/>
          </a:solidFill>
          <a:latin typeface="Arial" pitchFamily="34" charset="0"/>
          <a:cs typeface="Arial" pitchFamily="34" charset="0"/>
        </a:defRPr>
      </a:lvl5pPr>
      <a:lvl6pPr marL="20574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6pPr>
      <a:lvl7pPr marL="25146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7pPr>
      <a:lvl8pPr marL="29718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8pPr>
      <a:lvl9pPr marL="34290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28625" y="114300"/>
            <a:ext cx="8239125" cy="87630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457200" y="1447800"/>
            <a:ext cx="8266113" cy="46259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30" name="Rectangle 6"/>
          <p:cNvSpPr>
            <a:spLocks noGrp="1" noChangeArrowheads="1"/>
          </p:cNvSpPr>
          <p:nvPr>
            <p:ph type="sldNum"/>
          </p:nvPr>
        </p:nvSpPr>
        <p:spPr bwMode="auto">
          <a:xfrm>
            <a:off x="228600" y="6324600"/>
            <a:ext cx="381000" cy="23018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0" hangingPunct="0">
              <a:lnSpc>
                <a:spcPct val="100000"/>
              </a:lnSpc>
              <a:buClr>
                <a:srgbClr val="848589"/>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900">
                <a:solidFill>
                  <a:srgbClr val="848589"/>
                </a:solidFill>
              </a:defRPr>
            </a:lvl1pPr>
          </a:lstStyle>
          <a:p>
            <a:fld id="{3DE45EF3-2884-432C-A7E4-A83644699257}" type="slidenum">
              <a:rPr lang="en-US" smtClean="0"/>
              <a:pPr/>
              <a:t>‹#›</a:t>
            </a:fld>
            <a:endParaRPr lang="en-US" dirty="0"/>
          </a:p>
        </p:txBody>
      </p:sp>
      <p:sp>
        <p:nvSpPr>
          <p:cNvPr id="1032" name="Text Box 8"/>
          <p:cNvSpPr txBox="1">
            <a:spLocks noChangeArrowheads="1"/>
          </p:cNvSpPr>
          <p:nvPr/>
        </p:nvSpPr>
        <p:spPr bwMode="auto">
          <a:xfrm>
            <a:off x="1803400" y="6308725"/>
            <a:ext cx="5359400" cy="460375"/>
          </a:xfrm>
          <a:prstGeom prst="rect">
            <a:avLst/>
          </a:prstGeom>
          <a:noFill/>
          <a:ln w="9525">
            <a:noFill/>
            <a:round/>
            <a:headEnd/>
            <a:tailEnd/>
          </a:ln>
          <a:effectLst/>
        </p:spPr>
        <p:txBody>
          <a:bodyPr wrap="none" anchor="ctr"/>
          <a:lstStyle/>
          <a:p>
            <a:endParaRPr lang="en-US" dirty="0"/>
          </a:p>
        </p:txBody>
      </p:sp>
      <p:cxnSp>
        <p:nvCxnSpPr>
          <p:cNvPr id="11" name="Straight Connector 10"/>
          <p:cNvCxnSpPr/>
          <p:nvPr/>
        </p:nvCxnSpPr>
        <p:spPr bwMode="auto">
          <a:xfrm>
            <a:off x="457200" y="1143000"/>
            <a:ext cx="8229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12" name="Picture 11" descr="Looper Reed Logo (color).jpg"/>
          <p:cNvPicPr>
            <a:picLocks noChangeAspect="1"/>
          </p:cNvPicPr>
          <p:nvPr/>
        </p:nvPicPr>
        <p:blipFill>
          <a:blip r:embed="rId13" cstate="print"/>
          <a:stretch>
            <a:fillRect/>
          </a:stretch>
        </p:blipFill>
        <p:spPr>
          <a:xfrm>
            <a:off x="7803418" y="5944050"/>
            <a:ext cx="1091453" cy="654870"/>
          </a:xfrm>
          <a:prstGeom prst="rect">
            <a:avLst/>
          </a:prstGeom>
        </p:spPr>
      </p:pic>
      <p:sp>
        <p:nvSpPr>
          <p:cNvPr id="13" name="Rectangle 12"/>
          <p:cNvSpPr/>
          <p:nvPr/>
        </p:nvSpPr>
        <p:spPr>
          <a:xfrm>
            <a:off x="0" y="6629400"/>
            <a:ext cx="91440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152400" y="6639479"/>
            <a:ext cx="2971800" cy="218521"/>
          </a:xfrm>
          <a:prstGeom prst="rect">
            <a:avLst/>
          </a:prstGeom>
          <a:noFill/>
        </p:spPr>
        <p:txBody>
          <a:bodyPr wrap="square" tIns="18288" rtlCol="0">
            <a:spAutoFit/>
          </a:bodyPr>
          <a:lstStyle/>
          <a:p>
            <a:r>
              <a:rPr lang="en-US" sz="1000" b="0" dirty="0" smtClean="0">
                <a:solidFill>
                  <a:schemeClr val="bg1"/>
                </a:solidFill>
                <a:latin typeface="Arial" pitchFamily="34" charset="0"/>
                <a:cs typeface="Arial" pitchFamily="34" charset="0"/>
              </a:rPr>
              <a:t>©</a:t>
            </a:r>
            <a:r>
              <a:rPr lang="en-US" sz="1000" b="0" baseline="0" dirty="0" smtClean="0">
                <a:solidFill>
                  <a:schemeClr val="bg1"/>
                </a:solidFill>
                <a:latin typeface="Arial" pitchFamily="34" charset="0"/>
                <a:cs typeface="Arial" pitchFamily="34" charset="0"/>
              </a:rPr>
              <a:t> Gray</a:t>
            </a:r>
            <a:r>
              <a:rPr lang="en-US" sz="1000" b="0" dirty="0" smtClean="0">
                <a:solidFill>
                  <a:schemeClr val="bg1"/>
                </a:solidFill>
                <a:latin typeface="Arial" pitchFamily="34" charset="0"/>
                <a:cs typeface="Arial" pitchFamily="34" charset="0"/>
              </a:rPr>
              <a:t> Reed &amp; McGraw, P.C.</a:t>
            </a:r>
            <a:endParaRPr lang="en-US" sz="1000" b="0" dirty="0">
              <a:solidFill>
                <a:schemeClr val="bg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spd="med">
    <p:fade thruBlk="1"/>
  </p:transition>
  <p:hf hdr="0" ftr="0" dt="0"/>
  <p:txStyles>
    <p:titleStyle>
      <a:lvl1pPr algn="l" defTabSz="457200" rtl="0" eaLnBrk="1" fontAlgn="base" hangingPunct="1">
        <a:lnSpc>
          <a:spcPct val="82000"/>
        </a:lnSpc>
        <a:spcBef>
          <a:spcPts val="1125"/>
        </a:spcBef>
        <a:spcAft>
          <a:spcPct val="0"/>
        </a:spcAft>
        <a:buClr>
          <a:srgbClr val="000000"/>
        </a:buClr>
        <a:buSzPct val="100000"/>
        <a:buFont typeface="Futura Bk" pitchFamily="34" charset="0"/>
        <a:defRPr sz="3600" b="1">
          <a:solidFill>
            <a:schemeClr val="bg1">
              <a:lumMod val="65000"/>
            </a:schemeClr>
          </a:solidFill>
          <a:latin typeface="Adobe Garamond Pro" pitchFamily="18" charset="0"/>
          <a:ea typeface="+mj-ea"/>
          <a:cs typeface="+mj-cs"/>
        </a:defRPr>
      </a:lvl1pPr>
      <a:lvl2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2pPr>
      <a:lvl3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3pPr>
      <a:lvl4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4pPr>
      <a:lvl5pPr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5pPr>
      <a:lvl6pPr marL="4572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6pPr>
      <a:lvl7pPr marL="9144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7pPr>
      <a:lvl8pPr marL="13716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8pPr>
      <a:lvl9pPr marL="1828800" algn="l" defTabSz="457200" rtl="0" eaLnBrk="1" fontAlgn="base" hangingPunct="1">
        <a:lnSpc>
          <a:spcPct val="82000"/>
        </a:lnSpc>
        <a:spcBef>
          <a:spcPts val="1125"/>
        </a:spcBef>
        <a:spcAft>
          <a:spcPct val="0"/>
        </a:spcAft>
        <a:buClr>
          <a:srgbClr val="000000"/>
        </a:buClr>
        <a:buSzPct val="100000"/>
        <a:buFont typeface="Futura Bk" pitchFamily="34" charset="0"/>
        <a:defRPr sz="3600">
          <a:solidFill>
            <a:srgbClr val="000000"/>
          </a:solidFill>
          <a:latin typeface="Futura Bk" pitchFamily="34" charset="0"/>
        </a:defRPr>
      </a:lvl9pPr>
    </p:titleStyle>
    <p:bodyStyle>
      <a:lvl1pPr marL="228600" indent="-228600" algn="l" defTabSz="457200" rtl="0" eaLnBrk="1" fontAlgn="base" hangingPunct="1">
        <a:lnSpc>
          <a:spcPct val="82000"/>
        </a:lnSpc>
        <a:spcBef>
          <a:spcPts val="875"/>
        </a:spcBef>
        <a:spcAft>
          <a:spcPts val="350"/>
        </a:spcAft>
        <a:buClr>
          <a:srgbClr val="C00000"/>
        </a:buClr>
        <a:buSzPct val="80000"/>
        <a:buFont typeface="Wingdings" pitchFamily="2" charset="2"/>
        <a:buChar char="§"/>
        <a:defRPr sz="2800">
          <a:solidFill>
            <a:srgbClr val="000000"/>
          </a:solidFill>
          <a:latin typeface="Arial" pitchFamily="34" charset="0"/>
          <a:ea typeface="+mn-ea"/>
          <a:cs typeface="Arial" pitchFamily="34" charset="0"/>
        </a:defRPr>
      </a:lvl1pPr>
      <a:lvl2pPr marL="565150" indent="-228600" algn="l" defTabSz="457200" rtl="0" eaLnBrk="1" fontAlgn="base" hangingPunct="1">
        <a:lnSpc>
          <a:spcPct val="82000"/>
        </a:lnSpc>
        <a:spcBef>
          <a:spcPts val="750"/>
        </a:spcBef>
        <a:spcAft>
          <a:spcPts val="300"/>
        </a:spcAft>
        <a:buClr>
          <a:srgbClr val="C00000"/>
        </a:buClr>
        <a:buSzPct val="100000"/>
        <a:buFont typeface="Wingdings" pitchFamily="2" charset="2"/>
        <a:buChar char="§"/>
        <a:defRPr sz="2400">
          <a:solidFill>
            <a:srgbClr val="000000"/>
          </a:solidFill>
          <a:latin typeface="Arial" pitchFamily="34" charset="0"/>
          <a:cs typeface="Arial" pitchFamily="34" charset="0"/>
        </a:defRPr>
      </a:lvl2pPr>
      <a:lvl3pPr marL="914400" indent="-228600" algn="l" defTabSz="457200" rtl="0" eaLnBrk="1" fontAlgn="base" hangingPunct="1">
        <a:lnSpc>
          <a:spcPct val="82000"/>
        </a:lnSpc>
        <a:spcBef>
          <a:spcPts val="625"/>
        </a:spcBef>
        <a:spcAft>
          <a:spcPts val="250"/>
        </a:spcAft>
        <a:buClr>
          <a:srgbClr val="C00000"/>
        </a:buClr>
        <a:buSzPct val="100000"/>
        <a:buFont typeface="Arial" pitchFamily="34" charset="0"/>
        <a:buChar char="•"/>
        <a:defRPr sz="2000">
          <a:solidFill>
            <a:srgbClr val="000000"/>
          </a:solidFill>
          <a:latin typeface="Arial" pitchFamily="34" charset="0"/>
          <a:cs typeface="Arial" pitchFamily="34" charset="0"/>
        </a:defRPr>
      </a:lvl3pPr>
      <a:lvl4pPr marL="1250950" indent="-228600" algn="l" defTabSz="457200" rtl="0" eaLnBrk="1" fontAlgn="base" hangingPunct="1">
        <a:lnSpc>
          <a:spcPct val="82000"/>
        </a:lnSpc>
        <a:spcBef>
          <a:spcPts val="625"/>
        </a:spcBef>
        <a:spcAft>
          <a:spcPts val="250"/>
        </a:spcAft>
        <a:buClr>
          <a:srgbClr val="C00000"/>
        </a:buClr>
        <a:buSzPct val="100000"/>
        <a:buFont typeface="Courier New" pitchFamily="49" charset="0"/>
        <a:buChar char="o"/>
        <a:defRPr sz="2000">
          <a:solidFill>
            <a:srgbClr val="000000"/>
          </a:solidFill>
          <a:latin typeface="Arial" pitchFamily="34" charset="0"/>
          <a:cs typeface="Arial" pitchFamily="34" charset="0"/>
        </a:defRPr>
      </a:lvl4pPr>
      <a:lvl5pPr marL="1600200" indent="-228600" algn="l" defTabSz="457200" rtl="0" eaLnBrk="1" fontAlgn="base" hangingPunct="1">
        <a:lnSpc>
          <a:spcPct val="82000"/>
        </a:lnSpc>
        <a:spcBef>
          <a:spcPts val="625"/>
        </a:spcBef>
        <a:spcAft>
          <a:spcPts val="250"/>
        </a:spcAft>
        <a:buClr>
          <a:srgbClr val="C00000"/>
        </a:buClr>
        <a:buSzPct val="100000"/>
        <a:buFont typeface="Arial" pitchFamily="34" charset="0"/>
        <a:buChar char="─"/>
        <a:defRPr sz="2000">
          <a:solidFill>
            <a:srgbClr val="000000"/>
          </a:solidFill>
          <a:latin typeface="Arial" pitchFamily="34" charset="0"/>
          <a:cs typeface="Arial" pitchFamily="34" charset="0"/>
        </a:defRPr>
      </a:lvl5pPr>
      <a:lvl6pPr marL="20574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6pPr>
      <a:lvl7pPr marL="25146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7pPr>
      <a:lvl8pPr marL="29718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8pPr>
      <a:lvl9pPr marL="3429000" indent="-228600" algn="l" defTabSz="457200" rtl="0" eaLnBrk="1" fontAlgn="base" hangingPunct="1">
        <a:lnSpc>
          <a:spcPct val="82000"/>
        </a:lnSpc>
        <a:spcBef>
          <a:spcPts val="625"/>
        </a:spcBef>
        <a:spcAft>
          <a:spcPts val="250"/>
        </a:spcAft>
        <a:buClr>
          <a:srgbClr val="ABA69F"/>
        </a:buClr>
        <a:buSzPct val="100000"/>
        <a:buFont typeface="Futura Bk" pitchFamily="34"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743200"/>
            <a:ext cx="8382000" cy="1447800"/>
          </a:xfrm>
        </p:spPr>
        <p:txBody>
          <a:bodyPr/>
          <a:lstStyle/>
          <a:p>
            <a:r>
              <a:rPr lang="en-US" b="1" dirty="0" smtClean="0">
                <a:solidFill>
                  <a:schemeClr val="tx1"/>
                </a:solidFill>
                <a:latin typeface="Times New Roman" pitchFamily="18" charset="0"/>
                <a:cs typeface="Times New Roman" pitchFamily="18" charset="0"/>
              </a:rPr>
              <a:t>Nonprofit Compensation: </a:t>
            </a:r>
            <a:br>
              <a:rPr lang="en-US" b="1" dirty="0" smtClean="0">
                <a:solidFill>
                  <a:schemeClr val="tx1"/>
                </a:solidFill>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Risks, Rules and Best Practices</a:t>
            </a:r>
            <a:endParaRPr lang="en-US"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914400" y="3962400"/>
            <a:ext cx="7391400" cy="2590800"/>
          </a:xfrm>
        </p:spPr>
        <p:txBody>
          <a:bodyPr/>
          <a:lstStyle/>
          <a:p>
            <a:pPr lvl="0">
              <a:lnSpc>
                <a:spcPct val="100000"/>
              </a:lnSpc>
              <a:spcBef>
                <a:spcPts val="0"/>
              </a:spcBef>
              <a:spcAft>
                <a:spcPts val="0"/>
              </a:spcAft>
              <a:defRPr/>
            </a:pPr>
            <a:r>
              <a:rPr lang="en-US" sz="2000" dirty="0" smtClean="0">
                <a:solidFill>
                  <a:schemeClr val="tx1"/>
                </a:solidFill>
                <a:latin typeface="Times New Roman" pitchFamily="18" charset="0"/>
                <a:cs typeface="Times New Roman" pitchFamily="18" charset="0"/>
              </a:rPr>
              <a:t>Gregory W. Sampson, Esq.</a:t>
            </a:r>
          </a:p>
          <a:p>
            <a:pPr lvl="0">
              <a:lnSpc>
                <a:spcPct val="100000"/>
              </a:lnSpc>
              <a:spcBef>
                <a:spcPts val="0"/>
              </a:spcBef>
              <a:spcAft>
                <a:spcPts val="0"/>
              </a:spcAft>
              <a:defRPr/>
            </a:pPr>
            <a:r>
              <a:rPr lang="en-US" sz="2000" dirty="0" smtClean="0">
                <a:solidFill>
                  <a:schemeClr val="tx1"/>
                </a:solidFill>
                <a:latin typeface="Times New Roman" pitchFamily="18" charset="0"/>
                <a:cs typeface="Times New Roman" pitchFamily="18" charset="0"/>
              </a:rPr>
              <a:t>Jennifer L. Gurevitz, Esq.</a:t>
            </a:r>
          </a:p>
          <a:p>
            <a:pPr lvl="0">
              <a:lnSpc>
                <a:spcPct val="100000"/>
              </a:lnSpc>
              <a:spcBef>
                <a:spcPts val="0"/>
              </a:spcBef>
              <a:spcAft>
                <a:spcPts val="0"/>
              </a:spcAft>
              <a:defRPr/>
            </a:pPr>
            <a:r>
              <a:rPr lang="en-US" sz="2000" dirty="0" smtClean="0">
                <a:solidFill>
                  <a:schemeClr val="tx1"/>
                </a:solidFill>
                <a:latin typeface="Times New Roman" pitchFamily="18" charset="0"/>
                <a:cs typeface="Times New Roman" pitchFamily="18" charset="0"/>
              </a:rPr>
              <a:t>Gray Reed &amp; McGraw, P.C.</a:t>
            </a:r>
          </a:p>
          <a:p>
            <a:pPr lvl="0">
              <a:lnSpc>
                <a:spcPct val="100000"/>
              </a:lnSpc>
              <a:spcBef>
                <a:spcPts val="0"/>
              </a:spcBef>
              <a:spcAft>
                <a:spcPts val="0"/>
              </a:spcAft>
              <a:defRPr/>
            </a:pPr>
            <a:r>
              <a:rPr lang="en-US" sz="2000" dirty="0" smtClean="0">
                <a:solidFill>
                  <a:schemeClr val="tx1"/>
                </a:solidFill>
                <a:latin typeface="Times New Roman" pitchFamily="18" charset="0"/>
                <a:cs typeface="Times New Roman" pitchFamily="18" charset="0"/>
              </a:rPr>
              <a:t>1601 Elm Street Suite 4600</a:t>
            </a:r>
          </a:p>
          <a:p>
            <a:pPr lvl="0">
              <a:lnSpc>
                <a:spcPct val="100000"/>
              </a:lnSpc>
              <a:spcBef>
                <a:spcPts val="0"/>
              </a:spcBef>
              <a:spcAft>
                <a:spcPts val="0"/>
              </a:spcAft>
              <a:defRPr/>
            </a:pPr>
            <a:r>
              <a:rPr lang="en-US" sz="2000" dirty="0" smtClean="0">
                <a:solidFill>
                  <a:schemeClr val="tx1"/>
                </a:solidFill>
                <a:latin typeface="Times New Roman" pitchFamily="18" charset="0"/>
                <a:cs typeface="Times New Roman" pitchFamily="18" charset="0"/>
              </a:rPr>
              <a:t>Dallas, Texas 75201</a:t>
            </a:r>
          </a:p>
          <a:p>
            <a:pPr algn="l">
              <a:spcBef>
                <a:spcPts val="0"/>
              </a:spcBef>
              <a:spcAft>
                <a:spcPts val="0"/>
              </a:spcAft>
            </a:pPr>
            <a:endParaRPr lang="en-US" sz="2000" dirty="0" smtClean="0">
              <a:solidFill>
                <a:schemeClr val="tx1"/>
              </a:solidFill>
              <a:latin typeface="Times New Roman" pitchFamily="18" charset="0"/>
              <a:cs typeface="Times New Roman" pitchFamily="18" charset="0"/>
            </a:endParaRPr>
          </a:p>
          <a:p>
            <a:pPr>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Nonprofit Law Study Group</a:t>
            </a:r>
          </a:p>
          <a:p>
            <a:pPr>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Wednesday, April 16</a:t>
            </a:r>
            <a:r>
              <a:rPr lang="en-US" sz="2000" baseline="30000" dirty="0" smtClean="0">
                <a:solidFill>
                  <a:schemeClr val="tx1"/>
                </a:solidFill>
                <a:latin typeface="Times New Roman" pitchFamily="18" charset="0"/>
                <a:cs typeface="Times New Roman" pitchFamily="18" charset="0"/>
              </a:rPr>
              <a:t>th</a:t>
            </a:r>
            <a:r>
              <a:rPr lang="en-US" sz="2000" dirty="0" smtClean="0">
                <a:solidFill>
                  <a:schemeClr val="tx1"/>
                </a:solidFill>
                <a:latin typeface="Times New Roman" pitchFamily="18" charset="0"/>
                <a:cs typeface="Times New Roman" pitchFamily="18" charset="0"/>
              </a:rPr>
              <a:t>, 2014</a:t>
            </a:r>
          </a:p>
          <a:p>
            <a:pPr algn="l">
              <a:lnSpc>
                <a:spcPct val="100000"/>
              </a:lnSpc>
              <a:spcBef>
                <a:spcPts val="0"/>
              </a:spcBef>
              <a:spcAft>
                <a:spcPts val="0"/>
              </a:spcAft>
            </a:pPr>
            <a:endParaRPr lang="en-US" sz="2000" dirty="0" smtClean="0">
              <a:solidFill>
                <a:schemeClr val="tx1"/>
              </a:solidFill>
              <a:latin typeface="Times New Roman" pitchFamily="18" charset="0"/>
              <a:cs typeface="Times New Roman" pitchFamily="18" charset="0"/>
            </a:endParaRPr>
          </a:p>
        </p:txBody>
      </p:sp>
      <p:sp>
        <p:nvSpPr>
          <p:cNvPr id="4" name="Subtitle 2"/>
          <p:cNvSpPr txBox="1">
            <a:spLocks/>
          </p:cNvSpPr>
          <p:nvPr/>
        </p:nvSpPr>
        <p:spPr>
          <a:xfrm>
            <a:off x="4876800" y="4114800"/>
            <a:ext cx="3429000" cy="2209800"/>
          </a:xfrm>
          <a:prstGeom prst="rect">
            <a:avLst/>
          </a:prstGeom>
        </p:spPr>
        <p:txBody>
          <a:bodyPr/>
          <a:lstStyle/>
          <a:p>
            <a:pPr marL="0" marR="0" lvl="0" indent="0" defTabSz="457200" rtl="0" eaLnBrk="1" fontAlgn="base" latinLnBrk="0" hangingPunct="1">
              <a:lnSpc>
                <a:spcPct val="100000"/>
              </a:lnSpc>
              <a:spcBef>
                <a:spcPts val="0"/>
              </a:spcBef>
              <a:spcAft>
                <a:spcPts val="0"/>
              </a:spcAft>
              <a:buClr>
                <a:srgbClr val="ABA69F"/>
              </a:buClr>
              <a:buSzPct val="80000"/>
              <a:buFont typeface="Futura Bk" pitchFamily="34" charset="0"/>
              <a:buNone/>
              <a:tabLst/>
              <a:defRPr/>
            </a:pPr>
            <a:endParaRPr lang="en-US" sz="2000" kern="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marL="0" marR="0" lvl="0" indent="0" defTabSz="457200" rtl="0" eaLnBrk="1" fontAlgn="base" latinLnBrk="0" hangingPunct="1">
              <a:lnSpc>
                <a:spcPct val="100000"/>
              </a:lnSpc>
              <a:spcBef>
                <a:spcPts val="0"/>
              </a:spcBef>
              <a:spcAft>
                <a:spcPts val="0"/>
              </a:spcAft>
              <a:buClr>
                <a:srgbClr val="ABA69F"/>
              </a:buClr>
              <a:buSzPct val="80000"/>
              <a:buFont typeface="Futura Bk" pitchFamily="34" charset="0"/>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Excess Benefit Examples</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000" b="1" dirty="0" smtClean="0">
                <a:latin typeface="Times New Roman" pitchFamily="18" charset="0"/>
                <a:cs typeface="Times New Roman" pitchFamily="18" charset="0"/>
              </a:rPr>
              <a:t>President's compensation. </a:t>
            </a:r>
            <a:r>
              <a:rPr lang="en-US" sz="2000" dirty="0" smtClean="0">
                <a:latin typeface="Times New Roman" pitchFamily="18" charset="0"/>
                <a:cs typeface="Times New Roman" pitchFamily="18" charset="0"/>
              </a:rPr>
              <a:t>A board member is on the committee that approves the compensation of the organization's new president. The board member knows that the fair-market value of the president's services does not exceed $150,000. Nevertheless, the board member votes to approve setting the president's compensation at $250,000. </a:t>
            </a:r>
          </a:p>
          <a:p>
            <a:pPr algn="just"/>
            <a:r>
              <a:rPr lang="en-US" sz="2000" b="1" dirty="0" smtClean="0">
                <a:latin typeface="Times New Roman" pitchFamily="18" charset="0"/>
                <a:cs typeface="Times New Roman" pitchFamily="18" charset="0"/>
              </a:rPr>
              <a:t>Legal services. </a:t>
            </a:r>
            <a:r>
              <a:rPr lang="en-US" sz="2000" dirty="0" smtClean="0">
                <a:latin typeface="Times New Roman" pitchFamily="18" charset="0"/>
                <a:cs typeface="Times New Roman" pitchFamily="18" charset="0"/>
              </a:rPr>
              <a:t>A board member who is an attorney performs legal services for the organization. During the year, the attorney bills the organization $100,000 for legal services. It is later determined that the fair market value of those services was $50,000. </a:t>
            </a:r>
          </a:p>
          <a:p>
            <a:pPr algn="just"/>
            <a:r>
              <a:rPr lang="en-US" sz="2000" b="1" dirty="0" smtClean="0">
                <a:latin typeface="Times New Roman" pitchFamily="18" charset="0"/>
                <a:cs typeface="Times New Roman" pitchFamily="18" charset="0"/>
              </a:rPr>
              <a:t>Lease. </a:t>
            </a:r>
            <a:r>
              <a:rPr lang="en-US" sz="2000" dirty="0" smtClean="0">
                <a:latin typeface="Times New Roman" pitchFamily="18" charset="0"/>
                <a:cs typeface="Times New Roman" pitchFamily="18" charset="0"/>
              </a:rPr>
              <a:t>A board member rents office space from the organization for $100,000 per year. It is later determined that fair rental value is $200,000 per year. </a:t>
            </a:r>
          </a:p>
          <a:p>
            <a:pPr algn="just"/>
            <a:r>
              <a:rPr lang="en-US" sz="2000" b="1" dirty="0" smtClean="0">
                <a:latin typeface="Times New Roman" pitchFamily="18" charset="0"/>
                <a:cs typeface="Times New Roman" pitchFamily="18" charset="0"/>
              </a:rPr>
              <a:t>Purchase from related party. </a:t>
            </a:r>
            <a:r>
              <a:rPr lang="en-US" sz="2000" dirty="0" smtClean="0">
                <a:latin typeface="Times New Roman" pitchFamily="18" charset="0"/>
                <a:cs typeface="Times New Roman" pitchFamily="18" charset="0"/>
              </a:rPr>
              <a:t>A board member owns more than 35 percent of an office supply corporation. The corporation has a contract to supply all of the organization's paper needs. During the year the corporation charges the organization $100,000 for paper, but it is later determined that the fair market value of the paper is $50,000. </a:t>
            </a:r>
          </a:p>
          <a:p>
            <a:endParaRPr lang="en-US" sz="2000" dirty="0"/>
          </a:p>
        </p:txBody>
      </p:sp>
      <p:sp>
        <p:nvSpPr>
          <p:cNvPr id="4" name="Slide Number Placeholder 3"/>
          <p:cNvSpPr>
            <a:spLocks noGrp="1"/>
          </p:cNvSpPr>
          <p:nvPr>
            <p:ph type="sldNum" idx="10"/>
          </p:nvPr>
        </p:nvSpPr>
        <p:spPr/>
        <p:txBody>
          <a:bodyPr/>
          <a:lstStyle/>
          <a:p>
            <a:fld id="{3DE45EF3-2884-432C-A7E4-A83644699257}" type="slidenum">
              <a:rPr lang="en-US" smtClean="0"/>
              <a:pPr/>
              <a:t>10</a:t>
            </a:fld>
            <a:endParaRPr lang="en-US" dirty="0"/>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Excess Benefits: Exclusions</a:t>
            </a:r>
            <a:endParaRPr lang="en-US" dirty="0">
              <a:solidFill>
                <a:schemeClr val="tx1"/>
              </a:solidFill>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Disregarded economic benefits:</a:t>
            </a:r>
          </a:p>
          <a:p>
            <a:pPr lvl="1" algn="just"/>
            <a:r>
              <a:rPr lang="en-US" sz="2800" dirty="0" smtClean="0">
                <a:latin typeface="Times New Roman" pitchFamily="18" charset="0"/>
                <a:cs typeface="Times New Roman" pitchFamily="18" charset="0"/>
              </a:rPr>
              <a:t>Nontaxable fringe benefits;</a:t>
            </a:r>
          </a:p>
          <a:p>
            <a:pPr lvl="1" algn="just"/>
            <a:r>
              <a:rPr lang="en-US" sz="2800" dirty="0" smtClean="0">
                <a:latin typeface="Times New Roman" pitchFamily="18" charset="0"/>
                <a:cs typeface="Times New Roman" pitchFamily="18" charset="0"/>
              </a:rPr>
              <a:t>Expense reimbursements paid in accordance with an accountable plan (such as paying reasonable expenses for members of an organization's governing body to attend meetings).</a:t>
            </a:r>
          </a:p>
          <a:p>
            <a:pPr algn="just"/>
            <a:r>
              <a:rPr lang="en-US" dirty="0" smtClean="0">
                <a:latin typeface="Times New Roman" pitchFamily="18" charset="0"/>
                <a:cs typeface="Times New Roman" pitchFamily="18" charset="0"/>
              </a:rPr>
              <a:t>Initial Contract Exception:  Intermediate sanctions do not apply to a fixed payment for services or property made under a contract with a person who is not an insider with respect to the organization prior to entering into the contract. </a:t>
            </a:r>
          </a:p>
          <a:p>
            <a:endParaRPr lang="en-US" dirty="0"/>
          </a:p>
        </p:txBody>
      </p:sp>
      <p:sp>
        <p:nvSpPr>
          <p:cNvPr id="4" name="Slide Number Placeholder 3"/>
          <p:cNvSpPr>
            <a:spLocks noGrp="1"/>
          </p:cNvSpPr>
          <p:nvPr>
            <p:ph type="sldNum" idx="10"/>
          </p:nvPr>
        </p:nvSpPr>
        <p:spPr/>
        <p:txBody>
          <a:bodyPr/>
          <a:lstStyle/>
          <a:p>
            <a:fld id="{3DE45EF3-2884-432C-A7E4-A83644699257}" type="slidenum">
              <a:rPr lang="en-US" smtClean="0"/>
              <a:pPr/>
              <a:t>11</a:t>
            </a:fld>
            <a:endParaRPr lang="en-US" dirty="0"/>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Times New Roman" pitchFamily="18" charset="0"/>
                <a:cs typeface="Times New Roman" pitchFamily="18" charset="0"/>
              </a:rPr>
              <a:t>Issues with Contingent Compensation</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spcBef>
                <a:spcPts val="0"/>
              </a:spcBef>
              <a:spcAft>
                <a:spcPts val="0"/>
              </a:spcAft>
            </a:pPr>
            <a:r>
              <a:rPr lang="en-US" dirty="0">
                <a:latin typeface="Times New Roman" pitchFamily="18" charset="0"/>
                <a:cs typeface="Times New Roman" pitchFamily="18" charset="0"/>
              </a:rPr>
              <a:t>Reg. 1.162-7(b)(2) states that the form of compensation does not determine its </a:t>
            </a:r>
            <a:r>
              <a:rPr lang="en-US" dirty="0" smtClean="0">
                <a:latin typeface="Times New Roman" pitchFamily="18" charset="0"/>
                <a:cs typeface="Times New Roman" pitchFamily="18" charset="0"/>
              </a:rPr>
              <a:t>appropriateness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spcBef>
                <a:spcPts val="0"/>
              </a:spcBef>
              <a:spcAft>
                <a:spcPts val="0"/>
              </a:spcAft>
            </a:pPr>
            <a:endParaRPr lang="en-US" dirty="0">
              <a:latin typeface="Times New Roman" pitchFamily="18" charset="0"/>
              <a:cs typeface="Times New Roman" pitchFamily="18" charset="0"/>
            </a:endParaRPr>
          </a:p>
          <a:p>
            <a:pPr algn="just">
              <a:spcBef>
                <a:spcPts val="0"/>
              </a:spcBef>
              <a:spcAft>
                <a:spcPts val="0"/>
              </a:spcAft>
            </a:pPr>
            <a:r>
              <a:rPr lang="en-US" dirty="0">
                <a:latin typeface="Times New Roman" pitchFamily="18" charset="0"/>
                <a:cs typeface="Times New Roman" pitchFamily="18" charset="0"/>
              </a:rPr>
              <a:t>Generally speaking, if contingent compensation is paid pursuant to a free bargain </a:t>
            </a:r>
            <a:r>
              <a:rPr lang="en-US" dirty="0" smtClean="0">
                <a:latin typeface="Times New Roman" pitchFamily="18" charset="0"/>
                <a:cs typeface="Times New Roman" pitchFamily="18" charset="0"/>
              </a:rPr>
              <a:t>between </a:t>
            </a:r>
            <a:r>
              <a:rPr lang="en-US" dirty="0">
                <a:latin typeface="Times New Roman" pitchFamily="18" charset="0"/>
                <a:cs typeface="Times New Roman" pitchFamily="18" charset="0"/>
              </a:rPr>
              <a:t>the employer and the individual made before the services are rendered, </a:t>
            </a:r>
            <a:r>
              <a:rPr lang="en-US" dirty="0" smtClean="0">
                <a:latin typeface="Times New Roman" pitchFamily="18" charset="0"/>
                <a:cs typeface="Times New Roman" pitchFamily="18" charset="0"/>
              </a:rPr>
              <a:t>not influenced </a:t>
            </a:r>
            <a:r>
              <a:rPr lang="en-US" dirty="0">
                <a:latin typeface="Times New Roman" pitchFamily="18" charset="0"/>
                <a:cs typeface="Times New Roman" pitchFamily="18" charset="0"/>
              </a:rPr>
              <a:t>by any consideration on the part of the employer other than that of </a:t>
            </a:r>
            <a:r>
              <a:rPr lang="en-US" dirty="0" smtClean="0">
                <a:latin typeface="Times New Roman" pitchFamily="18" charset="0"/>
                <a:cs typeface="Times New Roman" pitchFamily="18" charset="0"/>
              </a:rPr>
              <a:t>securing </a:t>
            </a:r>
            <a:r>
              <a:rPr lang="en-US" dirty="0">
                <a:latin typeface="Times New Roman" pitchFamily="18" charset="0"/>
                <a:cs typeface="Times New Roman" pitchFamily="18" charset="0"/>
              </a:rPr>
              <a:t>on fair and advantageous terms the services of the individual, it should be </a:t>
            </a:r>
            <a:r>
              <a:rPr lang="en-US" dirty="0" smtClean="0">
                <a:latin typeface="Times New Roman" pitchFamily="18" charset="0"/>
                <a:cs typeface="Times New Roman" pitchFamily="18" charset="0"/>
              </a:rPr>
              <a:t>allowed </a:t>
            </a:r>
            <a:r>
              <a:rPr lang="en-US" dirty="0">
                <a:latin typeface="Times New Roman" pitchFamily="18" charset="0"/>
                <a:cs typeface="Times New Roman" pitchFamily="18" charset="0"/>
              </a:rPr>
              <a:t>as a deduction even though in the actual working out of the contract it may </a:t>
            </a:r>
            <a:r>
              <a:rPr lang="en-US" dirty="0" smtClean="0">
                <a:latin typeface="Times New Roman" pitchFamily="18" charset="0"/>
                <a:cs typeface="Times New Roman" pitchFamily="18" charset="0"/>
              </a:rPr>
              <a:t>prove </a:t>
            </a:r>
            <a:r>
              <a:rPr lang="en-US" dirty="0">
                <a:latin typeface="Times New Roman" pitchFamily="18" charset="0"/>
                <a:cs typeface="Times New Roman" pitchFamily="18" charset="0"/>
              </a:rPr>
              <a:t>to be greater than the amount which would ordinarily be paid.</a:t>
            </a:r>
          </a:p>
        </p:txBody>
      </p:sp>
      <p:sp>
        <p:nvSpPr>
          <p:cNvPr id="4" name="Slide Number Placeholder 3"/>
          <p:cNvSpPr>
            <a:spLocks noGrp="1"/>
          </p:cNvSpPr>
          <p:nvPr>
            <p:ph type="sldNum" idx="10"/>
          </p:nvPr>
        </p:nvSpPr>
        <p:spPr/>
        <p:txBody>
          <a:bodyPr/>
          <a:lstStyle/>
          <a:p>
            <a:fld id="{3DE45EF3-2884-432C-A7E4-A83644699257}" type="slidenum">
              <a:rPr lang="en-US" smtClean="0"/>
              <a:pPr/>
              <a:t>12</a:t>
            </a:fld>
            <a:endParaRPr lang="en-US" dirty="0"/>
          </a:p>
        </p:txBody>
      </p:sp>
    </p:spTree>
    <p:extLst>
      <p:ext uri="{BB962C8B-B14F-4D97-AF65-F5344CB8AC3E}">
        <p14:creationId xmlns:p14="http://schemas.microsoft.com/office/powerpoint/2010/main" val="1651279829"/>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Application to Non-Profits</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8266113" cy="4625975"/>
          </a:xfrm>
        </p:spPr>
        <p:txBody>
          <a:bodyPr>
            <a:normAutofit/>
          </a:bodyPr>
          <a:lstStyle/>
          <a:p>
            <a:pPr algn="just">
              <a:spcBef>
                <a:spcPts val="0"/>
              </a:spcBef>
              <a:spcAft>
                <a:spcPts val="0"/>
              </a:spcAft>
            </a:pPr>
            <a:r>
              <a:rPr lang="en-US" dirty="0">
                <a:latin typeface="Times New Roman" pitchFamily="18" charset="0"/>
                <a:cs typeface="Times New Roman" pitchFamily="18" charset="0"/>
              </a:rPr>
              <a:t>Although the cases involving exempt organizations do not expressly embrace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IRC 162 analysis of contingent compensation, the reasoning of the cases is quite </a:t>
            </a:r>
            <a:r>
              <a:rPr lang="en-US" dirty="0" smtClean="0">
                <a:latin typeface="Times New Roman" pitchFamily="18" charset="0"/>
                <a:cs typeface="Times New Roman" pitchFamily="18" charset="0"/>
              </a:rPr>
              <a:t>similar.</a:t>
            </a:r>
          </a:p>
          <a:p>
            <a:pPr marL="504825" algn="just">
              <a:spcBef>
                <a:spcPts val="0"/>
              </a:spcBef>
              <a:spcAft>
                <a:spcPts val="0"/>
              </a:spcAft>
            </a:pPr>
            <a:r>
              <a:rPr lang="en-US" dirty="0" smtClean="0">
                <a:latin typeface="Times New Roman" pitchFamily="18" charset="0"/>
                <a:cs typeface="Times New Roman" pitchFamily="18" charset="0"/>
              </a:rPr>
              <a:t>Arms length conditions are important</a:t>
            </a:r>
          </a:p>
          <a:p>
            <a:pPr marL="504825" algn="just">
              <a:spcBef>
                <a:spcPts val="0"/>
              </a:spcBef>
              <a:spcAft>
                <a:spcPts val="0"/>
              </a:spcAft>
            </a:pPr>
            <a:r>
              <a:rPr lang="en-US" dirty="0" smtClean="0">
                <a:latin typeface="Times New Roman" pitchFamily="18" charset="0"/>
                <a:cs typeface="Times New Roman" pitchFamily="18" charset="0"/>
              </a:rPr>
              <a:t>% fees without caps are usually unreasonable</a:t>
            </a:r>
          </a:p>
          <a:p>
            <a:pPr marL="465138" indent="-174625" algn="just">
              <a:spcBef>
                <a:spcPts val="0"/>
              </a:spcBef>
              <a:spcAft>
                <a:spcPts val="0"/>
              </a:spcAft>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focus is on whether the form of compensation serves a real and </a:t>
            </a:r>
            <a:r>
              <a:rPr lang="en-US" dirty="0" smtClean="0">
                <a:latin typeface="Times New Roman" pitchFamily="18" charset="0"/>
                <a:cs typeface="Times New Roman" pitchFamily="18" charset="0"/>
              </a:rPr>
              <a:t>discernable </a:t>
            </a:r>
            <a:r>
              <a:rPr lang="en-US" dirty="0">
                <a:latin typeface="Times New Roman" pitchFamily="18" charset="0"/>
                <a:cs typeface="Times New Roman" pitchFamily="18" charset="0"/>
              </a:rPr>
              <a:t>business purpose for the exempt </a:t>
            </a:r>
            <a:r>
              <a:rPr lang="en-US" dirty="0" smtClean="0">
                <a:latin typeface="Times New Roman" pitchFamily="18" charset="0"/>
                <a:cs typeface="Times New Roman" pitchFamily="18" charset="0"/>
              </a:rPr>
              <a:t>organization. It must relate to the organization’s mission.</a:t>
            </a:r>
          </a:p>
          <a:p>
            <a:pPr marL="504825" algn="just">
              <a:spcBef>
                <a:spcPts val="0"/>
              </a:spcBef>
              <a:spcAft>
                <a:spcPts val="0"/>
              </a:spcAft>
            </a:pPr>
            <a:r>
              <a:rPr lang="en-US" dirty="0" smtClean="0">
                <a:latin typeface="Times New Roman" pitchFamily="18" charset="0"/>
                <a:cs typeface="Times New Roman" pitchFamily="18" charset="0"/>
              </a:rPr>
              <a:t>One </a:t>
            </a:r>
            <a:r>
              <a:rPr lang="en-US" dirty="0">
                <a:latin typeface="Times New Roman" pitchFamily="18" charset="0"/>
                <a:cs typeface="Times New Roman" pitchFamily="18" charset="0"/>
              </a:rPr>
              <a:t>purpose contingent </a:t>
            </a:r>
            <a:r>
              <a:rPr lang="en-US" dirty="0" smtClean="0">
                <a:latin typeface="Times New Roman" pitchFamily="18" charset="0"/>
                <a:cs typeface="Times New Roman" pitchFamily="18" charset="0"/>
              </a:rPr>
              <a:t>payments </a:t>
            </a:r>
            <a:r>
              <a:rPr lang="en-US" dirty="0">
                <a:latin typeface="Times New Roman" pitchFamily="18" charset="0"/>
                <a:cs typeface="Times New Roman" pitchFamily="18" charset="0"/>
              </a:rPr>
              <a:t>might serve is to relieve an organization of the need to maintain a large </a:t>
            </a:r>
            <a:r>
              <a:rPr lang="en-US" dirty="0" smtClean="0">
                <a:latin typeface="Times New Roman" pitchFamily="18" charset="0"/>
                <a:cs typeface="Times New Roman" pitchFamily="18" charset="0"/>
              </a:rPr>
              <a:t>reserve </a:t>
            </a:r>
            <a:r>
              <a:rPr lang="en-US" dirty="0">
                <a:latin typeface="Times New Roman" pitchFamily="18" charset="0"/>
                <a:cs typeface="Times New Roman" pitchFamily="18" charset="0"/>
              </a:rPr>
              <a:t>to cover its risk of loss if a venture </a:t>
            </a:r>
            <a:r>
              <a:rPr lang="en-US" dirty="0" smtClean="0">
                <a:latin typeface="Times New Roman" pitchFamily="18" charset="0"/>
                <a:cs typeface="Times New Roman" pitchFamily="18" charset="0"/>
              </a:rPr>
              <a:t>or project failed</a:t>
            </a:r>
            <a:r>
              <a:rPr lang="en-US" dirty="0">
                <a:latin typeface="Times New Roman" pitchFamily="18" charset="0"/>
                <a:cs typeface="Times New Roman" pitchFamily="18" charset="0"/>
              </a:rPr>
              <a:t>.</a:t>
            </a:r>
          </a:p>
        </p:txBody>
      </p:sp>
      <p:sp>
        <p:nvSpPr>
          <p:cNvPr id="4" name="Slide Number Placeholder 3"/>
          <p:cNvSpPr>
            <a:spLocks noGrp="1"/>
          </p:cNvSpPr>
          <p:nvPr>
            <p:ph type="sldNum" idx="10"/>
          </p:nvPr>
        </p:nvSpPr>
        <p:spPr/>
        <p:txBody>
          <a:bodyPr/>
          <a:lstStyle/>
          <a:p>
            <a:fld id="{3DE45EF3-2884-432C-A7E4-A83644699257}" type="slidenum">
              <a:rPr lang="en-US" smtClean="0"/>
              <a:pPr/>
              <a:t>13</a:t>
            </a:fld>
            <a:endParaRPr lang="en-US" dirty="0"/>
          </a:p>
        </p:txBody>
      </p:sp>
    </p:spTree>
    <p:extLst>
      <p:ext uri="{BB962C8B-B14F-4D97-AF65-F5344CB8AC3E}">
        <p14:creationId xmlns:p14="http://schemas.microsoft.com/office/powerpoint/2010/main" val="4213625302"/>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Examples on Contingent Comp.</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0" indent="0">
              <a:spcBef>
                <a:spcPts val="0"/>
              </a:spcBef>
              <a:spcAft>
                <a:spcPts val="0"/>
              </a:spcAft>
              <a:buNone/>
            </a:pPr>
            <a:r>
              <a:rPr lang="en-US" b="1" dirty="0" smtClean="0">
                <a:latin typeface="Times New Roman" pitchFamily="18" charset="0"/>
                <a:cs typeface="Times New Roman" pitchFamily="18" charset="0"/>
              </a:rPr>
              <a:t>Compensation Plan Approved</a:t>
            </a:r>
            <a:r>
              <a:rPr lang="en-US" dirty="0" smtClean="0">
                <a:latin typeface="Times New Roman" pitchFamily="18" charset="0"/>
                <a:cs typeface="Times New Roman" pitchFamily="18" charset="0"/>
              </a:rPr>
              <a:t>:</a:t>
            </a:r>
          </a:p>
          <a:p>
            <a:pPr>
              <a:spcBef>
                <a:spcPts val="0"/>
              </a:spcBef>
              <a:spcAft>
                <a:spcPts val="0"/>
              </a:spcAft>
            </a:pP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hospital's percentage-of-income arrangement for doctors. </a:t>
            </a:r>
            <a:r>
              <a:rPr lang="en-US" i="1" dirty="0">
                <a:latin typeface="Times New Roman" pitchFamily="18" charset="0"/>
                <a:cs typeface="Times New Roman" pitchFamily="18" charset="0"/>
              </a:rPr>
              <a:t>Rev. Rul. </a:t>
            </a:r>
            <a:r>
              <a:rPr lang="en-US" i="1" dirty="0" smtClean="0">
                <a:latin typeface="Times New Roman" pitchFamily="18" charset="0"/>
                <a:cs typeface="Times New Roman" pitchFamily="18" charset="0"/>
              </a:rPr>
              <a:t>69-383.</a:t>
            </a:r>
            <a:endParaRPr lang="en-US" i="1" dirty="0">
              <a:latin typeface="Times New Roman" pitchFamily="18" charset="0"/>
              <a:cs typeface="Times New Roman" pitchFamily="18" charset="0"/>
            </a:endParaRPr>
          </a:p>
          <a:p>
            <a:pPr>
              <a:spcBef>
                <a:spcPts val="0"/>
              </a:spcBef>
              <a:spcAft>
                <a:spcPts val="0"/>
              </a:spcAft>
            </a:pPr>
            <a:r>
              <a:rPr lang="en-US" dirty="0" smtClean="0">
                <a:latin typeface="Times New Roman" pitchFamily="18" charset="0"/>
                <a:cs typeface="Times New Roman" pitchFamily="18" charset="0"/>
              </a:rPr>
              <a:t>A percentage-of-savings </a:t>
            </a:r>
            <a:r>
              <a:rPr lang="en-US" dirty="0">
                <a:latin typeface="Times New Roman" pitchFamily="18" charset="0"/>
                <a:cs typeface="Times New Roman" pitchFamily="18" charset="0"/>
              </a:rPr>
              <a:t>incentive compensation </a:t>
            </a:r>
            <a:r>
              <a:rPr lang="en-US" dirty="0" smtClean="0">
                <a:latin typeface="Times New Roman" pitchFamily="18" charset="0"/>
                <a:cs typeface="Times New Roman" pitchFamily="18" charset="0"/>
              </a:rPr>
              <a:t>plan </a:t>
            </a:r>
            <a:r>
              <a:rPr lang="en-US" dirty="0">
                <a:latin typeface="Times New Roman" pitchFamily="18" charset="0"/>
                <a:cs typeface="Times New Roman" pitchFamily="18" charset="0"/>
              </a:rPr>
              <a:t>for a broad class of non-management hospital </a:t>
            </a:r>
            <a:r>
              <a:rPr lang="en-US" dirty="0" smtClean="0">
                <a:latin typeface="Times New Roman" pitchFamily="18" charset="0"/>
                <a:cs typeface="Times New Roman" pitchFamily="18" charset="0"/>
              </a:rPr>
              <a:t>employees. </a:t>
            </a:r>
            <a:r>
              <a:rPr lang="en-US" i="1" dirty="0">
                <a:latin typeface="Times New Roman" pitchFamily="18" charset="0"/>
                <a:cs typeface="Times New Roman" pitchFamily="18" charset="0"/>
              </a:rPr>
              <a:t>G.C.M. </a:t>
            </a:r>
            <a:r>
              <a:rPr lang="en-US" i="1" dirty="0" smtClean="0">
                <a:latin typeface="Times New Roman" pitchFamily="18" charset="0"/>
                <a:cs typeface="Times New Roman" pitchFamily="18" charset="0"/>
              </a:rPr>
              <a:t>39674</a:t>
            </a:r>
            <a:r>
              <a:rPr lang="en-US" i="1" dirty="0">
                <a:latin typeface="Times New Roman" pitchFamily="18" charset="0"/>
                <a:cs typeface="Times New Roman" pitchFamily="18" charset="0"/>
              </a:rPr>
              <a:t>.</a:t>
            </a:r>
          </a:p>
          <a:p>
            <a:pPr>
              <a:spcBef>
                <a:spcPts val="0"/>
              </a:spcBef>
              <a:spcAft>
                <a:spcPts val="0"/>
              </a:spcAft>
            </a:pPr>
            <a:endParaRPr lang="en-US" dirty="0" smtClean="0">
              <a:latin typeface="Times New Roman" pitchFamily="18" charset="0"/>
              <a:cs typeface="Times New Roman" pitchFamily="18" charset="0"/>
            </a:endParaRPr>
          </a:p>
          <a:p>
            <a:pPr marL="0" indent="0">
              <a:spcBef>
                <a:spcPts val="0"/>
              </a:spcBef>
              <a:spcAft>
                <a:spcPts val="0"/>
              </a:spcAft>
              <a:buNone/>
            </a:pPr>
            <a:r>
              <a:rPr lang="en-US" b="1" dirty="0" smtClean="0">
                <a:latin typeface="Times New Roman" pitchFamily="18" charset="0"/>
                <a:cs typeface="Times New Roman" pitchFamily="18" charset="0"/>
              </a:rPr>
              <a:t>Compensation Plan Rejected</a:t>
            </a:r>
            <a:r>
              <a:rPr lang="en-US" dirty="0" smtClean="0">
                <a:latin typeface="Times New Roman" pitchFamily="18" charset="0"/>
                <a:cs typeface="Times New Roman" pitchFamily="18" charset="0"/>
              </a:rPr>
              <a:t>:</a:t>
            </a:r>
          </a:p>
          <a:p>
            <a:pPr>
              <a:spcBef>
                <a:spcPts val="0"/>
              </a:spcBef>
              <a:spcAft>
                <a:spcPts val="0"/>
              </a:spcAft>
            </a:pPr>
            <a:r>
              <a:rPr lang="en-US" dirty="0">
                <a:latin typeface="Times New Roman" pitchFamily="18" charset="0"/>
                <a:cs typeface="Times New Roman" pitchFamily="18" charset="0"/>
              </a:rPr>
              <a:t>N</a:t>
            </a:r>
            <a:r>
              <a:rPr lang="en-US" dirty="0" smtClean="0">
                <a:latin typeface="Times New Roman" pitchFamily="18" charset="0"/>
                <a:cs typeface="Times New Roman" pitchFamily="18" charset="0"/>
              </a:rPr>
              <a:t>o </a:t>
            </a:r>
            <a:r>
              <a:rPr lang="en-US" dirty="0">
                <a:latin typeface="Times New Roman" pitchFamily="18" charset="0"/>
                <a:cs typeface="Times New Roman" pitchFamily="18" charset="0"/>
              </a:rPr>
              <a:t>ceiling on the total compensation possible</a:t>
            </a:r>
            <a:r>
              <a:rPr lang="en-US" i="1" dirty="0">
                <a:latin typeface="Times New Roman" pitchFamily="18" charset="0"/>
                <a:cs typeface="Times New Roman" pitchFamily="18" charset="0"/>
              </a:rPr>
              <a:t>. People of God Community v. Commissioner, 75 </a:t>
            </a:r>
            <a:r>
              <a:rPr lang="en-US" i="1" dirty="0" smtClean="0">
                <a:latin typeface="Times New Roman" pitchFamily="18" charset="0"/>
                <a:cs typeface="Times New Roman" pitchFamily="18" charset="0"/>
              </a:rPr>
              <a:t>T.C</a:t>
            </a:r>
            <a:r>
              <a:rPr lang="en-US" i="1" dirty="0">
                <a:latin typeface="Times New Roman" pitchFamily="18" charset="0"/>
                <a:cs typeface="Times New Roman" pitchFamily="18" charset="0"/>
              </a:rPr>
              <a:t>. 127, 131 (1980); </a:t>
            </a:r>
            <a:endParaRPr lang="en-US" i="1" dirty="0" smtClean="0">
              <a:latin typeface="Times New Roman" pitchFamily="18" charset="0"/>
              <a:cs typeface="Times New Roman" pitchFamily="18" charset="0"/>
            </a:endParaRPr>
          </a:p>
          <a:p>
            <a:pPr>
              <a:spcBef>
                <a:spcPts val="0"/>
              </a:spcBef>
              <a:spcAft>
                <a:spcPts val="0"/>
              </a:spcAft>
            </a:pPr>
            <a:r>
              <a:rPr lang="en-US" dirty="0" smtClean="0">
                <a:latin typeface="Times New Roman" pitchFamily="18" charset="0"/>
                <a:cs typeface="Times New Roman" pitchFamily="18" charset="0"/>
              </a:rPr>
              <a:t>A joint </a:t>
            </a:r>
            <a:r>
              <a:rPr lang="en-US" dirty="0">
                <a:latin typeface="Times New Roman" pitchFamily="18" charset="0"/>
                <a:cs typeface="Times New Roman" pitchFamily="18" charset="0"/>
              </a:rPr>
              <a:t>venture between the organization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the compensated </a:t>
            </a:r>
            <a:r>
              <a:rPr lang="en-US" dirty="0" smtClean="0">
                <a:latin typeface="Times New Roman" pitchFamily="18" charset="0"/>
                <a:cs typeface="Times New Roman" pitchFamily="18" charset="0"/>
              </a:rPr>
              <a:t>party.  </a:t>
            </a:r>
            <a:r>
              <a:rPr lang="en-US" i="1" dirty="0" smtClean="0">
                <a:latin typeface="Times New Roman" pitchFamily="18" charset="0"/>
                <a:cs typeface="Times New Roman" pitchFamily="18" charset="0"/>
              </a:rPr>
              <a:t>Lorain </a:t>
            </a:r>
            <a:r>
              <a:rPr lang="en-US" i="1" dirty="0">
                <a:latin typeface="Times New Roman" pitchFamily="18" charset="0"/>
                <a:cs typeface="Times New Roman" pitchFamily="18" charset="0"/>
              </a:rPr>
              <a:t>Avenue Clinic v. Comm., 31 T.C. 141 (1958).</a:t>
            </a:r>
          </a:p>
        </p:txBody>
      </p:sp>
      <p:sp>
        <p:nvSpPr>
          <p:cNvPr id="4" name="Slide Number Placeholder 3"/>
          <p:cNvSpPr>
            <a:spLocks noGrp="1"/>
          </p:cNvSpPr>
          <p:nvPr>
            <p:ph type="sldNum" idx="10"/>
          </p:nvPr>
        </p:nvSpPr>
        <p:spPr/>
        <p:txBody>
          <a:bodyPr/>
          <a:lstStyle/>
          <a:p>
            <a:fld id="{3DE45EF3-2884-432C-A7E4-A83644699257}" type="slidenum">
              <a:rPr lang="en-US" smtClean="0"/>
              <a:pPr/>
              <a:t>14</a:t>
            </a:fld>
            <a:endParaRPr lang="en-US" dirty="0"/>
          </a:p>
        </p:txBody>
      </p:sp>
    </p:spTree>
    <p:extLst>
      <p:ext uri="{BB962C8B-B14F-4D97-AF65-F5344CB8AC3E}">
        <p14:creationId xmlns:p14="http://schemas.microsoft.com/office/powerpoint/2010/main" val="1444856579"/>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39125" cy="876300"/>
          </a:xfrm>
        </p:spPr>
        <p:txBody>
          <a:bodyPr>
            <a:normAutofit fontScale="90000"/>
          </a:bodyPr>
          <a:lstStyle/>
          <a:p>
            <a:r>
              <a:rPr lang="en-US" sz="3200" dirty="0" smtClean="0">
                <a:solidFill>
                  <a:schemeClr val="tx1"/>
                </a:solidFill>
                <a:latin typeface="Times New Roman" pitchFamily="18" charset="0"/>
                <a:cs typeface="Times New Roman" pitchFamily="18" charset="0"/>
              </a:rPr>
              <a:t>Rebuttable Presumption of Reasonableness </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(Safe Harbor)</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dirty="0" smtClean="0">
                <a:latin typeface="Times New Roman" pitchFamily="18" charset="0"/>
                <a:cs typeface="Times New Roman" pitchFamily="18" charset="0"/>
              </a:rPr>
              <a:t>Under </a:t>
            </a:r>
            <a:r>
              <a:rPr lang="en-US" dirty="0">
                <a:latin typeface="Times New Roman" pitchFamily="18" charset="0"/>
                <a:cs typeface="Times New Roman" pitchFamily="18" charset="0"/>
              </a:rPr>
              <a:t>section 53.4958-6 of the </a:t>
            </a:r>
            <a:r>
              <a:rPr lang="en-US" dirty="0" smtClean="0">
                <a:latin typeface="Times New Roman" pitchFamily="18" charset="0"/>
                <a:cs typeface="Times New Roman" pitchFamily="18" charset="0"/>
              </a:rPr>
              <a:t>regulations, </a:t>
            </a:r>
            <a:r>
              <a:rPr lang="en-US" dirty="0">
                <a:latin typeface="Times New Roman" pitchFamily="18" charset="0"/>
                <a:cs typeface="Times New Roman" pitchFamily="18" charset="0"/>
              </a:rPr>
              <a:t>there is a “rebuttable presumption” that </a:t>
            </a:r>
            <a:r>
              <a:rPr lang="en-US" dirty="0" smtClean="0">
                <a:latin typeface="Times New Roman" pitchFamily="18" charset="0"/>
                <a:cs typeface="Times New Roman" pitchFamily="18" charset="0"/>
              </a:rPr>
              <a:t>the transaction </a:t>
            </a:r>
            <a:r>
              <a:rPr lang="en-US" dirty="0">
                <a:latin typeface="Times New Roman" pitchFamily="18" charset="0"/>
                <a:cs typeface="Times New Roman" pitchFamily="18" charset="0"/>
              </a:rPr>
              <a:t>is at fair market </a:t>
            </a:r>
            <a:r>
              <a:rPr lang="en-US" dirty="0" smtClean="0">
                <a:latin typeface="Times New Roman" pitchFamily="18" charset="0"/>
                <a:cs typeface="Times New Roman" pitchFamily="18" charset="0"/>
              </a:rPr>
              <a:t>value if:</a:t>
            </a:r>
            <a:endParaRPr lang="en-US" dirty="0">
              <a:latin typeface="Times New Roman" pitchFamily="18" charset="0"/>
              <a:cs typeface="Times New Roman" pitchFamily="18" charset="0"/>
            </a:endParaRPr>
          </a:p>
          <a:p>
            <a:pPr marL="798513" lvl="1" indent="-508000" algn="just">
              <a:buNone/>
            </a:pPr>
            <a:r>
              <a:rPr lang="en-US" dirty="0">
                <a:latin typeface="Times New Roman" pitchFamily="18" charset="0"/>
                <a:cs typeface="Times New Roman" pitchFamily="18" charset="0"/>
              </a:rPr>
              <a:t>1. </a:t>
            </a: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transaction must be approved in advance </a:t>
            </a:r>
            <a:r>
              <a:rPr lang="en-US" sz="2800" dirty="0" smtClean="0">
                <a:latin typeface="Times New Roman" pitchFamily="18" charset="0"/>
                <a:cs typeface="Times New Roman" pitchFamily="18" charset="0"/>
              </a:rPr>
              <a:t>by disinterested </a:t>
            </a:r>
            <a:r>
              <a:rPr lang="en-US" sz="2800" dirty="0">
                <a:latin typeface="Times New Roman" pitchFamily="18" charset="0"/>
                <a:cs typeface="Times New Roman" pitchFamily="18" charset="0"/>
              </a:rPr>
              <a:t>members of the </a:t>
            </a:r>
            <a:r>
              <a:rPr lang="en-US" sz="2800" dirty="0" smtClean="0">
                <a:latin typeface="Times New Roman" pitchFamily="18" charset="0"/>
                <a:cs typeface="Times New Roman" pitchFamily="18" charset="0"/>
              </a:rPr>
              <a:t>organization‘s governing </a:t>
            </a:r>
            <a:r>
              <a:rPr lang="en-US" sz="2800" dirty="0">
                <a:latin typeface="Times New Roman" pitchFamily="18" charset="0"/>
                <a:cs typeface="Times New Roman" pitchFamily="18" charset="0"/>
              </a:rPr>
              <a:t>body;</a:t>
            </a:r>
          </a:p>
          <a:p>
            <a:pPr marL="798513" lvl="1" indent="-508000" algn="just">
              <a:buNone/>
            </a:pPr>
            <a:r>
              <a:rPr lang="en-US" sz="2800" dirty="0">
                <a:latin typeface="Times New Roman" pitchFamily="18" charset="0"/>
                <a:cs typeface="Times New Roman" pitchFamily="18" charset="0"/>
              </a:rPr>
              <a:t>2. </a:t>
            </a:r>
            <a:r>
              <a:rPr lang="en-US" sz="2800" dirty="0" smtClean="0">
                <a:latin typeface="Times New Roman" pitchFamily="18" charset="0"/>
                <a:cs typeface="Times New Roman" pitchFamily="18" charset="0"/>
              </a:rPr>
              <a:t>	The </a:t>
            </a:r>
            <a:r>
              <a:rPr lang="en-US" sz="2800" dirty="0">
                <a:latin typeface="Times New Roman" pitchFamily="18" charset="0"/>
                <a:cs typeface="Times New Roman" pitchFamily="18" charset="0"/>
              </a:rPr>
              <a:t>governing body must obtain and rely on </a:t>
            </a:r>
            <a:r>
              <a:rPr lang="en-US" sz="2800" dirty="0" smtClean="0">
                <a:latin typeface="Times New Roman" pitchFamily="18" charset="0"/>
                <a:cs typeface="Times New Roman" pitchFamily="18" charset="0"/>
              </a:rPr>
              <a:t>valid comparability </a:t>
            </a:r>
            <a:r>
              <a:rPr lang="en-US" sz="2800" dirty="0">
                <a:latin typeface="Times New Roman" pitchFamily="18" charset="0"/>
                <a:cs typeface="Times New Roman" pitchFamily="18" charset="0"/>
              </a:rPr>
              <a:t>data in approving the </a:t>
            </a:r>
            <a:r>
              <a:rPr lang="en-US" sz="2800" dirty="0" smtClean="0">
                <a:latin typeface="Times New Roman" pitchFamily="18" charset="0"/>
                <a:cs typeface="Times New Roman" pitchFamily="18" charset="0"/>
              </a:rPr>
              <a:t>transaction; and</a:t>
            </a:r>
            <a:endParaRPr lang="en-US" sz="2800" dirty="0">
              <a:latin typeface="Times New Roman" pitchFamily="18" charset="0"/>
              <a:cs typeface="Times New Roman" pitchFamily="18" charset="0"/>
            </a:endParaRPr>
          </a:p>
          <a:p>
            <a:pPr marL="798513" lvl="1" indent="-508000" algn="just">
              <a:buNone/>
            </a:pPr>
            <a:r>
              <a:rPr lang="en-US" sz="2800" dirty="0">
                <a:latin typeface="Times New Roman" pitchFamily="18" charset="0"/>
                <a:cs typeface="Times New Roman" pitchFamily="18" charset="0"/>
              </a:rPr>
              <a:t>3. The governing body must </a:t>
            </a:r>
            <a:r>
              <a:rPr lang="en-US" sz="2800" dirty="0" smtClean="0">
                <a:latin typeface="Times New Roman" pitchFamily="18" charset="0"/>
                <a:cs typeface="Times New Roman" pitchFamily="18" charset="0"/>
              </a:rPr>
              <a:t>contemporaneously document </a:t>
            </a:r>
            <a:r>
              <a:rPr lang="en-US" sz="2800" dirty="0">
                <a:latin typeface="Times New Roman" pitchFamily="18" charset="0"/>
                <a:cs typeface="Times New Roman" pitchFamily="18" charset="0"/>
              </a:rPr>
              <a:t>its decision and the reason for </a:t>
            </a:r>
            <a:r>
              <a:rPr lang="en-US" sz="2800" dirty="0" smtClean="0">
                <a:latin typeface="Times New Roman" pitchFamily="18" charset="0"/>
                <a:cs typeface="Times New Roman" pitchFamily="18" charset="0"/>
              </a:rPr>
              <a:t>its decision</a:t>
            </a:r>
            <a:r>
              <a:rPr lang="en-US" sz="2800" dirty="0">
                <a:latin typeface="Times New Roman" pitchFamily="18" charset="0"/>
                <a:cs typeface="Times New Roman" pitchFamily="18" charset="0"/>
              </a:rPr>
              <a:t>.</a:t>
            </a:r>
          </a:p>
        </p:txBody>
      </p:sp>
      <p:sp>
        <p:nvSpPr>
          <p:cNvPr id="4" name="Slide Number Placeholder 3"/>
          <p:cNvSpPr>
            <a:spLocks noGrp="1"/>
          </p:cNvSpPr>
          <p:nvPr>
            <p:ph type="sldNum" idx="10"/>
          </p:nvPr>
        </p:nvSpPr>
        <p:spPr/>
        <p:txBody>
          <a:bodyPr/>
          <a:lstStyle/>
          <a:p>
            <a:fld id="{3DE45EF3-2884-432C-A7E4-A83644699257}" type="slidenum">
              <a:rPr lang="en-US" smtClean="0"/>
              <a:pPr/>
              <a:t>15</a:t>
            </a:fld>
            <a:endParaRPr lang="en-US" dirty="0"/>
          </a:p>
        </p:txBody>
      </p:sp>
    </p:spTree>
    <p:extLst>
      <p:ext uri="{BB962C8B-B14F-4D97-AF65-F5344CB8AC3E}">
        <p14:creationId xmlns:p14="http://schemas.microsoft.com/office/powerpoint/2010/main" val="2675698008"/>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1371600"/>
            <a:ext cx="7924800" cy="4267200"/>
          </a:xfrm>
        </p:spPr>
        <p:txBody>
          <a:bodyPr/>
          <a:lstStyle/>
          <a:p>
            <a:pPr algn="just"/>
            <a:r>
              <a:rPr lang="en-US" sz="2800" dirty="0" smtClean="0">
                <a:solidFill>
                  <a:schemeClr val="tx1"/>
                </a:solidFill>
                <a:latin typeface="Times New Roman" pitchFamily="18" charset="0"/>
                <a:cs typeface="Times New Roman" pitchFamily="18" charset="0"/>
              </a:rPr>
              <a:t>Approving compensation </a:t>
            </a:r>
            <a:r>
              <a:rPr lang="en-US" sz="2800" i="1" dirty="0" smtClean="0">
                <a:solidFill>
                  <a:schemeClr val="tx1"/>
                </a:solidFill>
                <a:latin typeface="Times New Roman" pitchFamily="18" charset="0"/>
                <a:cs typeface="Times New Roman" pitchFamily="18" charset="0"/>
              </a:rPr>
              <a:t>in advance; the board must ensure </a:t>
            </a:r>
            <a:r>
              <a:rPr lang="en-US" sz="2800" dirty="0" smtClean="0">
                <a:solidFill>
                  <a:schemeClr val="tx1"/>
                </a:solidFill>
                <a:latin typeface="Times New Roman" pitchFamily="18" charset="0"/>
                <a:cs typeface="Times New Roman" pitchFamily="18" charset="0"/>
              </a:rPr>
              <a:t>that no one who participates in the decision has a </a:t>
            </a:r>
            <a:r>
              <a:rPr lang="en-US" sz="2800" u="sng" dirty="0" smtClean="0">
                <a:solidFill>
                  <a:schemeClr val="tx1"/>
                </a:solidFill>
                <a:latin typeface="Times New Roman" pitchFamily="18" charset="0"/>
                <a:cs typeface="Times New Roman" pitchFamily="18" charset="0"/>
              </a:rPr>
              <a:t>conflict of interest</a:t>
            </a:r>
            <a:r>
              <a:rPr lang="en-US" sz="2800" dirty="0" smtClean="0">
                <a:solidFill>
                  <a:schemeClr val="tx1"/>
                </a:solidFill>
                <a:latin typeface="Times New Roman" pitchFamily="18" charset="0"/>
                <a:cs typeface="Times New Roman" pitchFamily="18" charset="0"/>
              </a:rPr>
              <a:t> concerning the transaction.</a:t>
            </a:r>
          </a:p>
          <a:p>
            <a:pPr algn="just">
              <a:lnSpc>
                <a:spcPct val="100000"/>
              </a:lnSpc>
              <a:spcBef>
                <a:spcPts val="0"/>
              </a:spcBef>
              <a:spcAft>
                <a:spcPts val="0"/>
              </a:spcAft>
            </a:pPr>
            <a:endParaRPr lang="en-US" sz="900" dirty="0" smtClean="0">
              <a:solidFill>
                <a:schemeClr val="tx1"/>
              </a:solidFill>
              <a:latin typeface="Times New Roman" pitchFamily="18" charset="0"/>
              <a:cs typeface="Times New Roman" pitchFamily="18" charset="0"/>
            </a:endParaRPr>
          </a:p>
          <a:p>
            <a:pPr marL="465138" indent="-465138" algn="just">
              <a:buFont typeface="Wingdings" pitchFamily="2" charset="2"/>
              <a:buChar char="§"/>
            </a:pPr>
            <a:r>
              <a:rPr lang="en-US" sz="2800" dirty="0" smtClean="0">
                <a:solidFill>
                  <a:schemeClr val="tx1"/>
                </a:solidFill>
                <a:latin typeface="Times New Roman" pitchFamily="18" charset="0"/>
                <a:cs typeface="Times New Roman" pitchFamily="18" charset="0"/>
              </a:rPr>
              <a:t>D</a:t>
            </a:r>
            <a:r>
              <a:rPr lang="en-GB" sz="2800" dirty="0" smtClean="0">
                <a:solidFill>
                  <a:schemeClr val="tx1"/>
                </a:solidFill>
                <a:latin typeface="Times New Roman" pitchFamily="18" charset="0"/>
                <a:cs typeface="Times New Roman" pitchFamily="18" charset="0"/>
              </a:rPr>
              <a:t>isinterested board of trustees/directors or separate compensation committee.</a:t>
            </a:r>
          </a:p>
          <a:p>
            <a:pPr marL="465138" indent="-465138" algn="just">
              <a:buFont typeface="Wingdings" pitchFamily="2" charset="2"/>
              <a:buChar char="§"/>
            </a:pPr>
            <a:r>
              <a:rPr lang="en-GB" sz="2800" dirty="0" smtClean="0">
                <a:solidFill>
                  <a:schemeClr val="tx1"/>
                </a:solidFill>
                <a:latin typeface="Times New Roman" pitchFamily="18" charset="0"/>
                <a:cs typeface="Times New Roman" pitchFamily="18" charset="0"/>
              </a:rPr>
              <a:t>No more than 20 percent of the Compensation Committee or board are comprised of organization employees (avoid those who are compensated by the organization).</a:t>
            </a:r>
          </a:p>
          <a:p>
            <a:pPr marL="465138" indent="-465138" algn="l">
              <a:buFont typeface="Wingdings" pitchFamily="2" charset="2"/>
              <a:buChar char="§"/>
            </a:pPr>
            <a:r>
              <a:rPr lang="en-GB" sz="2800" dirty="0" smtClean="0">
                <a:solidFill>
                  <a:schemeClr val="tx1"/>
                </a:solidFill>
                <a:latin typeface="Times New Roman" pitchFamily="18" charset="0"/>
                <a:cs typeface="Times New Roman" pitchFamily="18" charset="0"/>
              </a:rPr>
              <a:t>Other Relationships to avoid:  Family, Business relationships (Affiliated groups).</a:t>
            </a:r>
            <a:endParaRPr lang="en-US" sz="2800" dirty="0">
              <a:solidFill>
                <a:schemeClr val="tx1"/>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IRS SAFE HARBOR</a:t>
            </a:r>
            <a:endParaRPr lang="en-US"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idx="10"/>
          </p:nvPr>
        </p:nvSpPr>
        <p:spPr/>
        <p:txBody>
          <a:bodyPr/>
          <a:lstStyle/>
          <a:p>
            <a:fld id="{3DE45EF3-2884-432C-A7E4-A83644699257}" type="slidenum">
              <a:rPr lang="en-US" smtClean="0"/>
              <a:pPr/>
              <a:t>16</a:t>
            </a:fld>
            <a:endParaRPr lang="en-US"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Compensation Committee</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Use independent persons without conflicts – avoid undue influence</a:t>
            </a:r>
          </a:p>
          <a:p>
            <a:r>
              <a:rPr lang="en-US" dirty="0" smtClean="0">
                <a:latin typeface="Times New Roman" pitchFamily="18" charset="0"/>
                <a:cs typeface="Times New Roman" pitchFamily="18" charset="0"/>
              </a:rPr>
              <a:t>Functions include:</a:t>
            </a:r>
          </a:p>
          <a:p>
            <a:pPr marL="679450"/>
            <a:r>
              <a:rPr lang="en-US" dirty="0" smtClean="0">
                <a:latin typeface="Times New Roman" pitchFamily="18" charset="0"/>
                <a:cs typeface="Times New Roman" pitchFamily="18" charset="0"/>
              </a:rPr>
              <a:t>Develop the process and policies for setting compensation and overall compensation strategy</a:t>
            </a:r>
          </a:p>
          <a:p>
            <a:pPr marL="679450"/>
            <a:r>
              <a:rPr lang="en-US" dirty="0" smtClean="0">
                <a:latin typeface="Times New Roman" pitchFamily="18" charset="0"/>
                <a:cs typeface="Times New Roman" pitchFamily="18" charset="0"/>
              </a:rPr>
              <a:t>Outline the compensation system and services of compensated positions</a:t>
            </a:r>
          </a:p>
          <a:p>
            <a:pPr marL="679450"/>
            <a:r>
              <a:rPr lang="en-US" dirty="0" smtClean="0">
                <a:latin typeface="Times New Roman" pitchFamily="18" charset="0"/>
                <a:cs typeface="Times New Roman" pitchFamily="18" charset="0"/>
              </a:rPr>
              <a:t>Conduct periodic performance reviews</a:t>
            </a:r>
          </a:p>
          <a:p>
            <a:r>
              <a:rPr lang="en-US" dirty="0" smtClean="0">
                <a:latin typeface="Times New Roman" pitchFamily="18" charset="0"/>
                <a:cs typeface="Times New Roman" pitchFamily="18" charset="0"/>
              </a:rPr>
              <a:t>Conduct Reasonableness studies and Document under the Safe-Harbor rules.</a:t>
            </a:r>
            <a:endParaRPr lang="en-US" dirty="0">
              <a:latin typeface="Times New Roman" pitchFamily="18" charset="0"/>
              <a:cs typeface="Times New Roman" pitchFamily="18" charset="0"/>
            </a:endParaRPr>
          </a:p>
        </p:txBody>
      </p:sp>
      <p:sp>
        <p:nvSpPr>
          <p:cNvPr id="4" name="Slide Number Placeholder 3"/>
          <p:cNvSpPr>
            <a:spLocks noGrp="1"/>
          </p:cNvSpPr>
          <p:nvPr>
            <p:ph type="sldNum" idx="10"/>
          </p:nvPr>
        </p:nvSpPr>
        <p:spPr/>
        <p:txBody>
          <a:bodyPr/>
          <a:lstStyle/>
          <a:p>
            <a:fld id="{3DE45EF3-2884-432C-A7E4-A83644699257}" type="slidenum">
              <a:rPr lang="en-US" smtClean="0"/>
              <a:pPr/>
              <a:t>17</a:t>
            </a:fld>
            <a:endParaRPr lang="en-US" dirty="0"/>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1295400"/>
            <a:ext cx="7924800" cy="4343400"/>
          </a:xfrm>
        </p:spPr>
        <p:txBody>
          <a:bodyPr/>
          <a:lstStyle/>
          <a:p>
            <a:pPr algn="just"/>
            <a:r>
              <a:rPr lang="en-US" sz="2400" dirty="0" smtClean="0">
                <a:solidFill>
                  <a:schemeClr val="tx1"/>
                </a:solidFill>
                <a:latin typeface="Times New Roman" pitchFamily="18" charset="0"/>
                <a:cs typeface="Times New Roman" pitchFamily="18" charset="0"/>
              </a:rPr>
              <a:t>Documenting the decision-making process:</a:t>
            </a:r>
          </a:p>
          <a:p>
            <a:pPr marL="347663" indent="-347663" algn="just">
              <a:buFont typeface="Wingdings" pitchFamily="2" charset="2"/>
              <a:buChar char="§"/>
            </a:pPr>
            <a:r>
              <a:rPr lang="en-US" sz="2400" dirty="0" smtClean="0">
                <a:solidFill>
                  <a:schemeClr val="tx1"/>
                </a:solidFill>
                <a:latin typeface="Times New Roman" pitchFamily="18" charset="0"/>
                <a:cs typeface="Times New Roman" pitchFamily="18" charset="0"/>
              </a:rPr>
              <a:t>“</a:t>
            </a:r>
            <a:r>
              <a:rPr lang="en-US" sz="2400" i="1" dirty="0" smtClean="0">
                <a:solidFill>
                  <a:schemeClr val="tx1"/>
                </a:solidFill>
                <a:latin typeface="Times New Roman" pitchFamily="18" charset="0"/>
                <a:cs typeface="Times New Roman" pitchFamily="18" charset="0"/>
              </a:rPr>
              <a:t>At the time</a:t>
            </a:r>
            <a:r>
              <a:rPr lang="en-US" sz="2400" dirty="0" smtClean="0">
                <a:solidFill>
                  <a:schemeClr val="tx1"/>
                </a:solidFill>
                <a:latin typeface="Times New Roman" pitchFamily="18" charset="0"/>
                <a:cs typeface="Times New Roman" pitchFamily="18" charset="0"/>
              </a:rPr>
              <a:t>” it</a:t>
            </a:r>
            <a:r>
              <a:rPr lang="en-US" sz="2400" i="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approves the compensation: within later of the next meeting or 60 days after the agreement is finalized. </a:t>
            </a:r>
          </a:p>
          <a:p>
            <a:pPr marL="347663" indent="-347663" algn="just">
              <a:buFont typeface="Wingdings" pitchFamily="2" charset="2"/>
              <a:buChar char="§"/>
            </a:pPr>
            <a:r>
              <a:rPr lang="en-US" sz="2400" dirty="0" smtClean="0">
                <a:solidFill>
                  <a:schemeClr val="tx1"/>
                </a:solidFill>
                <a:latin typeface="Times New Roman" pitchFamily="18" charset="0"/>
                <a:cs typeface="Times New Roman" pitchFamily="18" charset="0"/>
              </a:rPr>
              <a:t>Should include the terms of the transaction and the date of its approval.</a:t>
            </a:r>
          </a:p>
          <a:p>
            <a:pPr marL="347663" indent="-347663" algn="just">
              <a:buFont typeface="Wingdings" pitchFamily="2" charset="2"/>
              <a:buChar char="§"/>
            </a:pPr>
            <a:r>
              <a:rPr lang="en-US" sz="2400" dirty="0" smtClean="0">
                <a:solidFill>
                  <a:schemeClr val="tx1"/>
                </a:solidFill>
                <a:latin typeface="Times New Roman" pitchFamily="18" charset="0"/>
                <a:cs typeface="Times New Roman" pitchFamily="18" charset="0"/>
              </a:rPr>
              <a:t>The members of the authorized body present during the debate and resulting vote on the transaction. Note all disinterested members.</a:t>
            </a:r>
          </a:p>
          <a:p>
            <a:pPr marL="347663" indent="-347663" algn="just">
              <a:buFont typeface="Wingdings" pitchFamily="2" charset="2"/>
              <a:buChar char="§"/>
            </a:pPr>
            <a:r>
              <a:rPr lang="en-US" sz="2400" dirty="0" smtClean="0">
                <a:solidFill>
                  <a:schemeClr val="tx1"/>
                </a:solidFill>
                <a:latin typeface="Times New Roman" pitchFamily="18" charset="0"/>
                <a:cs typeface="Times New Roman" pitchFamily="18" charset="0"/>
              </a:rPr>
              <a:t>The actions of any members of the authorized body having a conflict of interest.</a:t>
            </a:r>
          </a:p>
          <a:p>
            <a:pPr marL="347663" indent="-347663" algn="just">
              <a:buFont typeface="Wingdings" pitchFamily="2" charset="2"/>
              <a:buChar char="§"/>
            </a:pPr>
            <a:r>
              <a:rPr lang="en-US" sz="2400" dirty="0" smtClean="0">
                <a:solidFill>
                  <a:schemeClr val="tx1"/>
                </a:solidFill>
                <a:latin typeface="Times New Roman" pitchFamily="18" charset="0"/>
                <a:cs typeface="Times New Roman" pitchFamily="18" charset="0"/>
              </a:rPr>
              <a:t>The comparability data obtained and relied upon. </a:t>
            </a:r>
          </a:p>
          <a:p>
            <a:pPr marL="347663" indent="-347663" algn="just">
              <a:buFont typeface="Wingdings" pitchFamily="2" charset="2"/>
              <a:buChar char="§"/>
            </a:pPr>
            <a:r>
              <a:rPr lang="en-US" sz="2400" dirty="0" smtClean="0">
                <a:solidFill>
                  <a:schemeClr val="tx1"/>
                </a:solidFill>
                <a:latin typeface="Times New Roman" pitchFamily="18" charset="0"/>
                <a:cs typeface="Times New Roman" pitchFamily="18" charset="0"/>
              </a:rPr>
              <a:t>Documentation of the basis for the determination.</a:t>
            </a:r>
            <a:endParaRPr lang="en-US" sz="2400" dirty="0">
              <a:solidFill>
                <a:schemeClr val="tx1"/>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IRS SAFE HARBOR</a:t>
            </a:r>
            <a:endParaRPr lang="en-US"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idx="10"/>
          </p:nvPr>
        </p:nvSpPr>
        <p:spPr/>
        <p:txBody>
          <a:bodyPr/>
          <a:lstStyle/>
          <a:p>
            <a:fld id="{3DE45EF3-2884-432C-A7E4-A83644699257}" type="slidenum">
              <a:rPr lang="en-US" smtClean="0"/>
              <a:pPr/>
              <a:t>18</a:t>
            </a:fld>
            <a:endParaRPr lang="en-US"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219200"/>
            <a:ext cx="8153400" cy="4953000"/>
          </a:xfrm>
        </p:spPr>
        <p:txBody>
          <a:bodyPr/>
          <a:lstStyle/>
          <a:p>
            <a:pPr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Basing its decision on valid comparability data obtained </a:t>
            </a:r>
            <a:r>
              <a:rPr lang="en-US" sz="2000" i="1" dirty="0" smtClean="0">
                <a:solidFill>
                  <a:schemeClr val="tx1"/>
                </a:solidFill>
                <a:latin typeface="Times New Roman" pitchFamily="18" charset="0"/>
                <a:cs typeface="Times New Roman" pitchFamily="18" charset="0"/>
              </a:rPr>
              <a:t>before </a:t>
            </a:r>
            <a:r>
              <a:rPr lang="en-US" sz="2000" dirty="0" smtClean="0">
                <a:solidFill>
                  <a:schemeClr val="tx1"/>
                </a:solidFill>
                <a:latin typeface="Times New Roman" pitchFamily="18" charset="0"/>
                <a:cs typeface="Times New Roman" pitchFamily="18" charset="0"/>
              </a:rPr>
              <a:t>the</a:t>
            </a:r>
            <a:r>
              <a:rPr lang="en-US" sz="2000" i="1"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compensation is approved.</a:t>
            </a:r>
          </a:p>
          <a:p>
            <a:pPr algn="just">
              <a:lnSpc>
                <a:spcPct val="100000"/>
              </a:lnSpc>
              <a:spcBef>
                <a:spcPts val="0"/>
              </a:spcBef>
              <a:spcAft>
                <a:spcPts val="0"/>
              </a:spcAft>
            </a:pPr>
            <a:endParaRPr lang="en-US" sz="2000" dirty="0" smtClean="0">
              <a:solidFill>
                <a:schemeClr val="tx1"/>
              </a:solidFill>
              <a:latin typeface="Times New Roman" pitchFamily="18" charset="0"/>
              <a:cs typeface="Times New Roman" pitchFamily="18" charset="0"/>
            </a:endParaRPr>
          </a:p>
          <a:p>
            <a:pPr marL="290513" indent="-290513" algn="just">
              <a:lnSpc>
                <a:spcPct val="100000"/>
              </a:lnSpc>
              <a:spcBef>
                <a:spcPts val="0"/>
              </a:spcBef>
              <a:spcAft>
                <a:spcPts val="0"/>
              </a:spcAft>
              <a:buFont typeface="Wingdings" pitchFamily="2" charset="2"/>
              <a:buChar char="§"/>
            </a:pPr>
            <a:r>
              <a:rPr lang="en-US" sz="2000" dirty="0" smtClean="0">
                <a:solidFill>
                  <a:schemeClr val="tx1"/>
                </a:solidFill>
                <a:latin typeface="Times New Roman" pitchFamily="18" charset="0"/>
                <a:cs typeface="Times New Roman" pitchFamily="18" charset="0"/>
              </a:rPr>
              <a:t>Validity relates to reliability of source data and level of compatibility;</a:t>
            </a:r>
          </a:p>
          <a:p>
            <a:pPr marL="290513" indent="-290513" algn="just">
              <a:lnSpc>
                <a:spcPct val="100000"/>
              </a:lnSpc>
              <a:spcBef>
                <a:spcPts val="0"/>
              </a:spcBef>
              <a:spcAft>
                <a:spcPts val="0"/>
              </a:spcAft>
            </a:pPr>
            <a:endParaRPr lang="en-US" sz="2000" dirty="0" smtClean="0">
              <a:solidFill>
                <a:schemeClr val="tx1"/>
              </a:solidFill>
              <a:latin typeface="Times New Roman" pitchFamily="18" charset="0"/>
              <a:cs typeface="Times New Roman" pitchFamily="18" charset="0"/>
            </a:endParaRPr>
          </a:p>
          <a:p>
            <a:pPr marL="290513" indent="-290513" algn="just">
              <a:lnSpc>
                <a:spcPct val="100000"/>
              </a:lnSpc>
              <a:spcBef>
                <a:spcPts val="0"/>
              </a:spcBef>
              <a:spcAft>
                <a:spcPts val="0"/>
              </a:spcAft>
            </a:pPr>
            <a:r>
              <a:rPr lang="en-GB" sz="2000" b="1" dirty="0" smtClean="0">
                <a:solidFill>
                  <a:schemeClr val="tx1"/>
                </a:solidFill>
                <a:latin typeface="Times New Roman" pitchFamily="18" charset="0"/>
                <a:cs typeface="Times New Roman" pitchFamily="18" charset="0"/>
              </a:rPr>
              <a:t>Smaller Entities</a:t>
            </a:r>
            <a:r>
              <a:rPr lang="en-GB" sz="2000" dirty="0" smtClean="0">
                <a:solidFill>
                  <a:schemeClr val="tx1"/>
                </a:solidFill>
                <a:latin typeface="Times New Roman" pitchFamily="18" charset="0"/>
                <a:cs typeface="Times New Roman" pitchFamily="18" charset="0"/>
              </a:rPr>
              <a:t>:</a:t>
            </a:r>
          </a:p>
          <a:p>
            <a:pPr marL="290513" indent="-290513" algn="just">
              <a:lnSpc>
                <a:spcPct val="100000"/>
              </a:lnSpc>
              <a:spcBef>
                <a:spcPts val="0"/>
              </a:spcBef>
              <a:spcAft>
                <a:spcPts val="0"/>
              </a:spcAft>
              <a:buFont typeface="Wingdings" pitchFamily="2" charset="2"/>
              <a:buChar char="§"/>
            </a:pPr>
            <a:r>
              <a:rPr lang="en-GB" sz="2000" dirty="0" smtClean="0">
                <a:solidFill>
                  <a:schemeClr val="tx1"/>
                </a:solidFill>
                <a:latin typeface="Times New Roman" pitchFamily="18" charset="0"/>
                <a:cs typeface="Times New Roman" pitchFamily="18" charset="0"/>
              </a:rPr>
              <a:t>Even organizations with gross receipts of less than $1 million should obtain comparables from three other organizations to be within the safe harbor;</a:t>
            </a:r>
          </a:p>
          <a:p>
            <a:pPr marL="290513" indent="-290513" algn="just">
              <a:lnSpc>
                <a:spcPct val="100000"/>
              </a:lnSpc>
              <a:spcBef>
                <a:spcPts val="0"/>
              </a:spcBef>
              <a:spcAft>
                <a:spcPts val="0"/>
              </a:spcAft>
              <a:buFont typeface="Wingdings" pitchFamily="2" charset="2"/>
              <a:buChar char="§"/>
            </a:pPr>
            <a:r>
              <a:rPr lang="en-GB" sz="2000" dirty="0" smtClean="0">
                <a:solidFill>
                  <a:schemeClr val="tx1"/>
                </a:solidFill>
                <a:latin typeface="Times New Roman" pitchFamily="18" charset="0"/>
                <a:cs typeface="Times New Roman" pitchFamily="18" charset="0"/>
              </a:rPr>
              <a:t>Can use other organizations’ forms 990;</a:t>
            </a:r>
          </a:p>
          <a:p>
            <a:pPr marL="290513" indent="-290513" algn="just">
              <a:lnSpc>
                <a:spcPct val="100000"/>
              </a:lnSpc>
              <a:spcBef>
                <a:spcPts val="0"/>
              </a:spcBef>
              <a:spcAft>
                <a:spcPts val="0"/>
              </a:spcAft>
              <a:buFont typeface="Wingdings" pitchFamily="2" charset="2"/>
              <a:buChar char="§"/>
            </a:pPr>
            <a:r>
              <a:rPr lang="en-GB" sz="2000" dirty="0" smtClean="0">
                <a:solidFill>
                  <a:schemeClr val="tx1"/>
                </a:solidFill>
                <a:latin typeface="Times New Roman" pitchFamily="18" charset="0"/>
                <a:cs typeface="Times New Roman" pitchFamily="18" charset="0"/>
              </a:rPr>
              <a:t>Need to Identify Similarity of Enterprise and Circumstances</a:t>
            </a:r>
          </a:p>
          <a:p>
            <a:pPr marL="290513" indent="-290513" algn="just">
              <a:lnSpc>
                <a:spcPct val="100000"/>
              </a:lnSpc>
              <a:spcBef>
                <a:spcPts val="0"/>
              </a:spcBef>
              <a:spcAft>
                <a:spcPts val="0"/>
              </a:spcAft>
              <a:buFont typeface="Wingdings" pitchFamily="2" charset="2"/>
              <a:buChar char="§"/>
            </a:pPr>
            <a:r>
              <a:rPr lang="en-GB" sz="2000" dirty="0" smtClean="0">
                <a:solidFill>
                  <a:schemeClr val="tx1"/>
                </a:solidFill>
                <a:latin typeface="Times New Roman" pitchFamily="18" charset="0"/>
                <a:cs typeface="Times New Roman" pitchFamily="18" charset="0"/>
              </a:rPr>
              <a:t>Geographic Area;</a:t>
            </a:r>
          </a:p>
          <a:p>
            <a:pPr marL="290513" indent="-290513" algn="just">
              <a:lnSpc>
                <a:spcPct val="100000"/>
              </a:lnSpc>
              <a:spcBef>
                <a:spcPts val="0"/>
              </a:spcBef>
              <a:spcAft>
                <a:spcPts val="0"/>
              </a:spcAft>
              <a:buFont typeface="Wingdings" pitchFamily="2" charset="2"/>
              <a:buChar char="§"/>
            </a:pPr>
            <a:r>
              <a:rPr lang="en-GB" sz="2000" dirty="0" smtClean="0">
                <a:solidFill>
                  <a:schemeClr val="tx1"/>
                </a:solidFill>
                <a:latin typeface="Times New Roman" pitchFamily="18" charset="0"/>
                <a:cs typeface="Times New Roman" pitchFamily="18" charset="0"/>
              </a:rPr>
              <a:t>Size;</a:t>
            </a:r>
          </a:p>
          <a:p>
            <a:pPr marL="290513" indent="-290513" algn="just">
              <a:lnSpc>
                <a:spcPct val="100000"/>
              </a:lnSpc>
              <a:spcBef>
                <a:spcPts val="0"/>
              </a:spcBef>
              <a:spcAft>
                <a:spcPts val="0"/>
              </a:spcAft>
              <a:buFont typeface="Wingdings" pitchFamily="2" charset="2"/>
              <a:buChar char="§"/>
            </a:pPr>
            <a:r>
              <a:rPr lang="en-GB" sz="2000" dirty="0" smtClean="0">
                <a:solidFill>
                  <a:schemeClr val="tx1"/>
                </a:solidFill>
                <a:latin typeface="Times New Roman" pitchFamily="18" charset="0"/>
                <a:cs typeface="Times New Roman" pitchFamily="18" charset="0"/>
              </a:rPr>
              <a:t>Budget;</a:t>
            </a:r>
          </a:p>
          <a:p>
            <a:pPr marL="290513" indent="-290513" algn="just">
              <a:lnSpc>
                <a:spcPct val="100000"/>
              </a:lnSpc>
              <a:spcBef>
                <a:spcPts val="0"/>
              </a:spcBef>
              <a:spcAft>
                <a:spcPts val="0"/>
              </a:spcAft>
              <a:buFont typeface="Wingdings" pitchFamily="2" charset="2"/>
              <a:buChar char="§"/>
            </a:pPr>
            <a:r>
              <a:rPr lang="en-GB" sz="2000" dirty="0" smtClean="0">
                <a:solidFill>
                  <a:schemeClr val="tx1"/>
                </a:solidFill>
                <a:latin typeface="Times New Roman" pitchFamily="18" charset="0"/>
                <a:cs typeface="Times New Roman" pitchFamily="18" charset="0"/>
              </a:rPr>
              <a:t>Mission;</a:t>
            </a:r>
          </a:p>
          <a:p>
            <a:pPr marL="290513" indent="-290513" algn="just">
              <a:lnSpc>
                <a:spcPct val="100000"/>
              </a:lnSpc>
              <a:spcBef>
                <a:spcPts val="0"/>
              </a:spcBef>
              <a:spcAft>
                <a:spcPts val="0"/>
              </a:spcAft>
              <a:buFont typeface="Wingdings" pitchFamily="2" charset="2"/>
              <a:buChar char="§"/>
            </a:pPr>
            <a:r>
              <a:rPr lang="en-GB" sz="2000" dirty="0" smtClean="0">
                <a:solidFill>
                  <a:schemeClr val="tx1"/>
                </a:solidFill>
                <a:latin typeface="Times New Roman" pitchFamily="18" charset="0"/>
                <a:cs typeface="Times New Roman" pitchFamily="18" charset="0"/>
              </a:rPr>
              <a:t>Job description or Services.</a:t>
            </a:r>
          </a:p>
        </p:txBody>
      </p:sp>
      <p:sp>
        <p:nvSpPr>
          <p:cNvPr id="3" name="Title 2"/>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IRS SAFE HARBOR</a:t>
            </a:r>
            <a:endParaRPr lang="en-US"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idx="10"/>
          </p:nvPr>
        </p:nvSpPr>
        <p:spPr/>
        <p:txBody>
          <a:bodyPr/>
          <a:lstStyle/>
          <a:p>
            <a:fld id="{3DE45EF3-2884-432C-A7E4-A83644699257}" type="slidenum">
              <a:rPr lang="en-US" smtClean="0"/>
              <a:pPr/>
              <a:t>19</a:t>
            </a:fld>
            <a:endParaRPr lang="en-US"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Overview</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8266113" cy="4625975"/>
          </a:xfrm>
        </p:spPr>
        <p:txBody>
          <a:bodyPr/>
          <a:lstStyle/>
          <a:p>
            <a:pPr>
              <a:spcBef>
                <a:spcPts val="0"/>
              </a:spcBef>
              <a:spcAft>
                <a:spcPts val="0"/>
              </a:spcAft>
            </a:pPr>
            <a:r>
              <a:rPr lang="en-US" dirty="0" smtClean="0">
                <a:latin typeface="Times New Roman" pitchFamily="18" charset="0"/>
                <a:cs typeface="Times New Roman" pitchFamily="18" charset="0"/>
              </a:rPr>
              <a:t>The Inurement/Impermissible Private Benefit Issue and Penalties</a:t>
            </a:r>
          </a:p>
          <a:p>
            <a:pPr>
              <a:spcBef>
                <a:spcPts val="0"/>
              </a:spcBef>
              <a:spcAft>
                <a:spcPts val="0"/>
              </a:spcAft>
            </a:pPr>
            <a:endParaRPr lang="en-US" sz="1800" dirty="0">
              <a:latin typeface="Times New Roman" pitchFamily="18" charset="0"/>
              <a:cs typeface="Times New Roman" pitchFamily="18" charset="0"/>
            </a:endParaRPr>
          </a:p>
          <a:p>
            <a:pPr>
              <a:spcBef>
                <a:spcPts val="0"/>
              </a:spcBef>
              <a:spcAft>
                <a:spcPts val="0"/>
              </a:spcAft>
            </a:pPr>
            <a:r>
              <a:rPr lang="en-US" dirty="0" smtClean="0">
                <a:latin typeface="Times New Roman" pitchFamily="18" charset="0"/>
                <a:cs typeface="Times New Roman" pitchFamily="18" charset="0"/>
              </a:rPr>
              <a:t>Determining Reasonable Compensation-§ 162</a:t>
            </a:r>
          </a:p>
          <a:p>
            <a:pPr>
              <a:spcBef>
                <a:spcPts val="0"/>
              </a:spcBef>
              <a:spcAft>
                <a:spcPts val="0"/>
              </a:spcAft>
              <a:buNone/>
            </a:pPr>
            <a:endParaRPr lang="en-US" sz="1800" dirty="0" smtClean="0">
              <a:latin typeface="Times New Roman" pitchFamily="18" charset="0"/>
              <a:cs typeface="Times New Roman" pitchFamily="18" charset="0"/>
            </a:endParaRPr>
          </a:p>
          <a:p>
            <a:pPr marL="911225">
              <a:spcBef>
                <a:spcPts val="0"/>
              </a:spcBef>
              <a:spcAft>
                <a:spcPts val="0"/>
              </a:spcAft>
            </a:pPr>
            <a:r>
              <a:rPr lang="en-US" dirty="0" smtClean="0">
                <a:latin typeface="Times New Roman" pitchFamily="18" charset="0"/>
                <a:cs typeface="Times New Roman" pitchFamily="18" charset="0"/>
              </a:rPr>
              <a:t>§162 criteria for deductible compensation</a:t>
            </a:r>
            <a:endParaRPr lang="en-US" b="1" dirty="0" smtClean="0">
              <a:latin typeface="Times New Roman" pitchFamily="18" charset="0"/>
              <a:cs typeface="Times New Roman" pitchFamily="18" charset="0"/>
            </a:endParaRPr>
          </a:p>
          <a:p>
            <a:pPr>
              <a:spcBef>
                <a:spcPts val="0"/>
              </a:spcBef>
              <a:spcAft>
                <a:spcPts val="0"/>
              </a:spcAft>
            </a:pPr>
            <a:endParaRPr lang="en-US" dirty="0">
              <a:latin typeface="Times New Roman" pitchFamily="18" charset="0"/>
              <a:cs typeface="Times New Roman" pitchFamily="18" charset="0"/>
            </a:endParaRPr>
          </a:p>
          <a:p>
            <a:pPr marL="969963">
              <a:spcBef>
                <a:spcPts val="0"/>
              </a:spcBef>
              <a:spcAft>
                <a:spcPts val="0"/>
              </a:spcAft>
            </a:pPr>
            <a:r>
              <a:rPr lang="en-US" dirty="0" smtClean="0">
                <a:latin typeface="Times New Roman" pitchFamily="18" charset="0"/>
                <a:cs typeface="Times New Roman" pitchFamily="18" charset="0"/>
              </a:rPr>
              <a:t>Forms of Compensation</a:t>
            </a:r>
          </a:p>
          <a:p>
            <a:pPr marL="969963">
              <a:spcBef>
                <a:spcPts val="0"/>
              </a:spcBef>
              <a:spcAft>
                <a:spcPts val="0"/>
              </a:spcAft>
            </a:pPr>
            <a:endParaRPr lang="en-US" dirty="0">
              <a:latin typeface="Times New Roman" pitchFamily="18" charset="0"/>
              <a:cs typeface="Times New Roman" pitchFamily="18" charset="0"/>
            </a:endParaRPr>
          </a:p>
          <a:p>
            <a:pPr marL="969963" algn="just">
              <a:spcBef>
                <a:spcPts val="0"/>
              </a:spcBef>
              <a:spcAft>
                <a:spcPts val="0"/>
              </a:spcAft>
            </a:pPr>
            <a:r>
              <a:rPr lang="en-US" dirty="0" smtClean="0">
                <a:latin typeface="Times New Roman" pitchFamily="18" charset="0"/>
                <a:cs typeface="Times New Roman" pitchFamily="18" charset="0"/>
              </a:rPr>
              <a:t>Benefits and Contingent Compensation Issues</a:t>
            </a:r>
          </a:p>
          <a:p>
            <a:pPr>
              <a:spcBef>
                <a:spcPts val="0"/>
              </a:spcBef>
              <a:spcAft>
                <a:spcPts val="0"/>
              </a:spcAft>
            </a:pPr>
            <a:endParaRPr lang="en-US" dirty="0">
              <a:latin typeface="Times New Roman" pitchFamily="18" charset="0"/>
              <a:cs typeface="Times New Roman" pitchFamily="18" charset="0"/>
            </a:endParaRPr>
          </a:p>
          <a:p>
            <a:pPr marL="969963">
              <a:spcBef>
                <a:spcPts val="0"/>
              </a:spcBef>
              <a:spcAft>
                <a:spcPts val="0"/>
              </a:spcAft>
            </a:pPr>
            <a:r>
              <a:rPr lang="en-US" dirty="0" smtClean="0">
                <a:latin typeface="Times New Roman" pitchFamily="18" charset="0"/>
                <a:cs typeface="Times New Roman" pitchFamily="18" charset="0"/>
              </a:rPr>
              <a:t>Safe Harbor for Compensation Decisions</a:t>
            </a:r>
          </a:p>
          <a:p>
            <a:pPr>
              <a:spcBef>
                <a:spcPts val="0"/>
              </a:spcBef>
              <a:spcAft>
                <a:spcPts val="0"/>
              </a:spcAft>
              <a:buNone/>
            </a:pPr>
            <a:endParaRPr lang="en-US" sz="1800" dirty="0" smtClean="0">
              <a:latin typeface="Times New Roman" pitchFamily="18" charset="0"/>
              <a:cs typeface="Times New Roman" pitchFamily="18" charset="0"/>
            </a:endParaRPr>
          </a:p>
          <a:p>
            <a:pPr algn="just">
              <a:spcBef>
                <a:spcPts val="0"/>
              </a:spcBef>
              <a:spcAft>
                <a:spcPts val="0"/>
              </a:spcAft>
            </a:pPr>
            <a:r>
              <a:rPr lang="en-US" dirty="0" smtClean="0">
                <a:latin typeface="Times New Roman" pitchFamily="18" charset="0"/>
                <a:cs typeface="Times New Roman" pitchFamily="18" charset="0"/>
              </a:rPr>
              <a:t>Guides for Determining Reasonable Compensation</a:t>
            </a:r>
          </a:p>
          <a:p>
            <a:pPr>
              <a:spcBef>
                <a:spcPts val="0"/>
              </a:spcBef>
              <a:spcAft>
                <a:spcPts val="0"/>
              </a:spcAft>
              <a:buNone/>
            </a:pPr>
            <a:endParaRPr lang="en-US" dirty="0"/>
          </a:p>
        </p:txBody>
      </p:sp>
      <p:sp>
        <p:nvSpPr>
          <p:cNvPr id="4" name="Slide Number Placeholder 3"/>
          <p:cNvSpPr>
            <a:spLocks noGrp="1"/>
          </p:cNvSpPr>
          <p:nvPr>
            <p:ph type="sldNum" idx="10"/>
          </p:nvPr>
        </p:nvSpPr>
        <p:spPr/>
        <p:txBody>
          <a:bodyPr/>
          <a:lstStyle/>
          <a:p>
            <a:fld id="{3DE45EF3-2884-432C-A7E4-A83644699257}" type="slidenum">
              <a:rPr lang="en-US" smtClean="0"/>
              <a:pPr/>
              <a:t>2</a:t>
            </a:fld>
            <a:endParaRPr lang="en-US" dirty="0"/>
          </a:p>
        </p:txBody>
      </p:sp>
    </p:spTree>
    <p:extLst>
      <p:ext uri="{BB962C8B-B14F-4D97-AF65-F5344CB8AC3E}">
        <p14:creationId xmlns:p14="http://schemas.microsoft.com/office/powerpoint/2010/main" val="4285193972"/>
      </p:ext>
    </p:extLst>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IRS SAFE HARBOR</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lnSpc>
                <a:spcPct val="100000"/>
              </a:lnSpc>
              <a:spcBef>
                <a:spcPts val="0"/>
              </a:spcBef>
              <a:spcAft>
                <a:spcPts val="0"/>
              </a:spcAft>
              <a:buNone/>
            </a:pPr>
            <a:r>
              <a:rPr lang="en-US" sz="2000" b="1" dirty="0" smtClean="0">
                <a:solidFill>
                  <a:schemeClr val="tx1"/>
                </a:solidFill>
                <a:latin typeface="Times New Roman" pitchFamily="18" charset="0"/>
                <a:cs typeface="Times New Roman" pitchFamily="18" charset="0"/>
              </a:rPr>
              <a:t>Larger Entities</a:t>
            </a:r>
            <a:r>
              <a:rPr lang="en-US" sz="2000" dirty="0" smtClean="0">
                <a:solidFill>
                  <a:schemeClr val="tx1"/>
                </a:solidFill>
                <a:latin typeface="Times New Roman" pitchFamily="18" charset="0"/>
                <a:cs typeface="Times New Roman" pitchFamily="18" charset="0"/>
              </a:rPr>
              <a:t>: </a:t>
            </a:r>
          </a:p>
          <a:p>
            <a:pPr marL="0" indent="0" algn="just">
              <a:lnSpc>
                <a:spcPct val="100000"/>
              </a:lnSpc>
              <a:spcBef>
                <a:spcPts val="0"/>
              </a:spcBef>
              <a:spcAft>
                <a:spcPts val="0"/>
              </a:spcAft>
              <a:buNone/>
            </a:pPr>
            <a:endParaRPr lang="en-US" sz="1000" dirty="0" smtClean="0">
              <a:solidFill>
                <a:schemeClr val="tx1"/>
              </a:solidFill>
              <a:latin typeface="Times New Roman" pitchFamily="18" charset="0"/>
              <a:cs typeface="Times New Roman" pitchFamily="18" charset="0"/>
            </a:endParaRP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Entities with gross receipts exceeding $1 million should average in greater more documented efforts to determine reasonableness</a:t>
            </a: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Reliable Compensation data;</a:t>
            </a: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Services; </a:t>
            </a: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Enterprises  – Similar in size, budget and mission;</a:t>
            </a: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Economic conditions;</a:t>
            </a: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Employee's duties and past performance history;</a:t>
            </a: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Amount of time the employee spends on the job;</a:t>
            </a: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Person’s compensation history;</a:t>
            </a: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Employee's background, skills, education, and experience whether the employee has actual written job offers from other organizations; and</a:t>
            </a:r>
          </a:p>
          <a:p>
            <a:pPr marL="290513" indent="-290513" algn="just">
              <a:lnSpc>
                <a:spcPct val="100000"/>
              </a:lnSpc>
              <a:spcBef>
                <a:spcPts val="0"/>
              </a:spcBef>
              <a:spcAft>
                <a:spcPts val="0"/>
              </a:spcAft>
            </a:pPr>
            <a:r>
              <a:rPr lang="en-US" sz="2000" dirty="0" smtClean="0">
                <a:solidFill>
                  <a:schemeClr val="tx1"/>
                </a:solidFill>
                <a:latin typeface="Times New Roman" pitchFamily="18" charset="0"/>
                <a:cs typeface="Times New Roman" pitchFamily="18" charset="0"/>
              </a:rPr>
              <a:t>How much other employees at the nonprofit are paid, and the availability of similar services in the nonprofit’s geographic area.</a:t>
            </a:r>
          </a:p>
          <a:p>
            <a:endParaRPr lang="en-US" dirty="0"/>
          </a:p>
        </p:txBody>
      </p:sp>
      <p:sp>
        <p:nvSpPr>
          <p:cNvPr id="4" name="Slide Number Placeholder 3"/>
          <p:cNvSpPr>
            <a:spLocks noGrp="1"/>
          </p:cNvSpPr>
          <p:nvPr>
            <p:ph type="sldNum" idx="10"/>
          </p:nvPr>
        </p:nvSpPr>
        <p:spPr/>
        <p:txBody>
          <a:bodyPr/>
          <a:lstStyle/>
          <a:p>
            <a:fld id="{3DE45EF3-2884-432C-A7E4-A83644699257}" type="slidenum">
              <a:rPr lang="en-US" smtClean="0"/>
              <a:pPr/>
              <a:t>20</a:t>
            </a:fld>
            <a:endParaRPr lang="en-US" dirty="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381000"/>
            <a:ext cx="8772525" cy="1104900"/>
          </a:xfrm>
        </p:spPr>
        <p:txBody>
          <a:bodyPr>
            <a:noAutofit/>
          </a:bodyPr>
          <a:lstStyle/>
          <a:p>
            <a:pPr>
              <a:spcBef>
                <a:spcPts val="0"/>
              </a:spcBef>
            </a:pP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t/>
            </a:r>
            <a:br>
              <a:rPr lang="en-US" sz="4200" dirty="0" smtClean="0"/>
            </a:br>
            <a:r>
              <a:rPr lang="en-US" sz="4200" dirty="0" smtClean="0">
                <a:solidFill>
                  <a:schemeClr val="tx1"/>
                </a:solidFill>
                <a:latin typeface="Times New Roman" pitchFamily="18" charset="0"/>
                <a:cs typeface="Times New Roman" pitchFamily="18" charset="0"/>
              </a:rPr>
              <a:t>Common </a:t>
            </a:r>
            <a:r>
              <a:rPr lang="en-US" sz="4200" dirty="0">
                <a:solidFill>
                  <a:schemeClr val="tx1"/>
                </a:solidFill>
                <a:latin typeface="Times New Roman" pitchFamily="18" charset="0"/>
                <a:cs typeface="Times New Roman" pitchFamily="18" charset="0"/>
              </a:rPr>
              <a:t>Compensation Surveys</a:t>
            </a:r>
            <a:r>
              <a:rPr lang="en-US" sz="4200" dirty="0"/>
              <a:t/>
            </a:r>
            <a:br>
              <a:rPr lang="en-US" sz="4200" dirty="0"/>
            </a:br>
            <a:endParaRPr lang="en-US" sz="4200" dirty="0"/>
          </a:p>
        </p:txBody>
      </p:sp>
      <p:sp>
        <p:nvSpPr>
          <p:cNvPr id="3" name="Content Placeholder 2"/>
          <p:cNvSpPr>
            <a:spLocks noGrp="1"/>
          </p:cNvSpPr>
          <p:nvPr>
            <p:ph idx="1"/>
          </p:nvPr>
        </p:nvSpPr>
        <p:spPr/>
        <p:txBody>
          <a:bodyPr/>
          <a:lstStyle/>
          <a:p>
            <a:pPr marL="0" indent="0">
              <a:spcBef>
                <a:spcPts val="0"/>
              </a:spcBef>
              <a:spcAft>
                <a:spcPts val="0"/>
              </a:spcAft>
            </a:pPr>
            <a:r>
              <a:rPr lang="en-US" dirty="0" smtClean="0"/>
              <a:t>	</a:t>
            </a:r>
            <a:r>
              <a:rPr lang="en-US" dirty="0" smtClean="0">
                <a:latin typeface="Times New Roman" pitchFamily="18" charset="0"/>
                <a:cs typeface="Times New Roman" pitchFamily="18" charset="0"/>
              </a:rPr>
              <a:t>GuideStar:</a:t>
            </a:r>
          </a:p>
          <a:p>
            <a:pPr marL="0" indent="0">
              <a:spcBef>
                <a:spcPts val="0"/>
              </a:spcBef>
              <a:spcAft>
                <a:spcPts val="0"/>
              </a:spcAft>
              <a:buNone/>
            </a:pPr>
            <a:endParaRPr lang="en-US" dirty="0">
              <a:latin typeface="Times New Roman" pitchFamily="18" charset="0"/>
              <a:cs typeface="Times New Roman" pitchFamily="18" charset="0"/>
            </a:endParaRPr>
          </a:p>
          <a:p>
            <a:pPr marL="798513" lvl="1" indent="-336550">
              <a:spcBef>
                <a:spcPts val="0"/>
              </a:spcBef>
              <a:spcAft>
                <a:spcPts val="0"/>
              </a:spcAft>
              <a:buFont typeface="Wingdings" pitchFamily="2" charset="2"/>
              <a:buChar char="Ø"/>
            </a:pPr>
            <a:r>
              <a:rPr lang="en-US" dirty="0" smtClean="0">
                <a:latin typeface="Times New Roman" pitchFamily="18" charset="0"/>
                <a:cs typeface="Times New Roman" pitchFamily="18" charset="0"/>
              </a:rPr>
              <a:t>CEO Compensation Checkpoint</a:t>
            </a:r>
          </a:p>
          <a:p>
            <a:pPr marL="798513" lvl="1" indent="-336550">
              <a:spcBef>
                <a:spcPts val="0"/>
              </a:spcBef>
              <a:spcAft>
                <a:spcPts val="0"/>
              </a:spcAft>
              <a:buFont typeface="Wingdings" pitchFamily="2" charset="2"/>
              <a:buChar char="Ø"/>
            </a:pPr>
            <a:r>
              <a:rPr lang="en-US" dirty="0" smtClean="0">
                <a:latin typeface="Times New Roman" pitchFamily="18" charset="0"/>
                <a:cs typeface="Times New Roman" pitchFamily="18" charset="0"/>
              </a:rPr>
              <a:t>Nonprofit Compensation Report</a:t>
            </a:r>
          </a:p>
          <a:p>
            <a:pPr marL="798513" lvl="1" indent="-336550">
              <a:spcBef>
                <a:spcPts val="0"/>
              </a:spcBef>
              <a:spcAft>
                <a:spcPts val="0"/>
              </a:spcAft>
              <a:buFont typeface="Wingdings" pitchFamily="2" charset="2"/>
              <a:buChar char="Ø"/>
            </a:pPr>
            <a:endParaRPr lang="en-US" dirty="0">
              <a:latin typeface="Times New Roman" pitchFamily="18" charset="0"/>
              <a:cs typeface="Times New Roman" pitchFamily="18" charset="0"/>
            </a:endParaRPr>
          </a:p>
          <a:p>
            <a:pPr marL="0" indent="0">
              <a:spcBef>
                <a:spcPts val="0"/>
              </a:spcBef>
              <a:spcAft>
                <a:spcPts val="0"/>
              </a:spcAft>
            </a:pPr>
            <a:r>
              <a:rPr lang="en-US" dirty="0" smtClean="0">
                <a:latin typeface="Times New Roman" pitchFamily="18" charset="0"/>
                <a:cs typeface="Times New Roman" pitchFamily="18" charset="0"/>
              </a:rPr>
              <a:t>	Charity </a:t>
            </a:r>
            <a:r>
              <a:rPr lang="en-US" dirty="0">
                <a:latin typeface="Times New Roman" pitchFamily="18" charset="0"/>
                <a:cs typeface="Times New Roman" pitchFamily="18" charset="0"/>
              </a:rPr>
              <a:t>Navigator CEO Compensation </a:t>
            </a:r>
            <a:r>
              <a:rPr lang="en-US" dirty="0" smtClean="0">
                <a:latin typeface="Times New Roman" pitchFamily="18" charset="0"/>
                <a:cs typeface="Times New Roman" pitchFamily="18" charset="0"/>
              </a:rPr>
              <a:t>Report</a:t>
            </a:r>
          </a:p>
          <a:p>
            <a:pPr marL="0" indent="0">
              <a:spcBef>
                <a:spcPts val="0"/>
              </a:spcBef>
              <a:spcAft>
                <a:spcPts val="0"/>
              </a:spcAft>
            </a:pPr>
            <a:endParaRPr lang="en-US" dirty="0">
              <a:latin typeface="Times New Roman" pitchFamily="18" charset="0"/>
              <a:cs typeface="Times New Roman" pitchFamily="18" charset="0"/>
            </a:endParaRPr>
          </a:p>
          <a:p>
            <a:pPr marL="0" indent="0">
              <a:spcBef>
                <a:spcPts val="0"/>
              </a:spcBef>
              <a:spcAft>
                <a:spcPts val="0"/>
              </a:spcAft>
            </a:pPr>
            <a:r>
              <a:rPr lang="en-US" dirty="0" smtClean="0">
                <a:latin typeface="Times New Roman" pitchFamily="18" charset="0"/>
                <a:cs typeface="Times New Roman" pitchFamily="18" charset="0"/>
              </a:rPr>
              <a:t>	Inside </a:t>
            </a:r>
            <a:r>
              <a:rPr lang="en-US" dirty="0">
                <a:latin typeface="Times New Roman" pitchFamily="18" charset="0"/>
                <a:cs typeface="Times New Roman" pitchFamily="18" charset="0"/>
              </a:rPr>
              <a:t>NGO Compensation/Benefits </a:t>
            </a:r>
            <a:r>
              <a:rPr lang="en-US" dirty="0" smtClean="0">
                <a:latin typeface="Times New Roman" pitchFamily="18" charset="0"/>
                <a:cs typeface="Times New Roman" pitchFamily="18" charset="0"/>
              </a:rPr>
              <a:t>Survey</a:t>
            </a:r>
          </a:p>
          <a:p>
            <a:pPr marL="0" indent="0">
              <a:spcBef>
                <a:spcPts val="0"/>
              </a:spcBef>
              <a:spcAft>
                <a:spcPts val="0"/>
              </a:spcAft>
            </a:pPr>
            <a:endParaRPr lang="en-US" dirty="0">
              <a:latin typeface="Times New Roman" pitchFamily="18" charset="0"/>
              <a:cs typeface="Times New Roman" pitchFamily="18" charset="0"/>
            </a:endParaRPr>
          </a:p>
          <a:p>
            <a:pPr marL="0" indent="0">
              <a:spcBef>
                <a:spcPts val="0"/>
              </a:spcBef>
              <a:spcAft>
                <a:spcPts val="0"/>
              </a:spcAft>
            </a:pPr>
            <a:r>
              <a:rPr lang="en-US" dirty="0" smtClean="0">
                <a:latin typeface="Times New Roman" pitchFamily="18" charset="0"/>
                <a:cs typeface="Times New Roman" pitchFamily="18" charset="0"/>
              </a:rPr>
              <a:t>	Compensation </a:t>
            </a:r>
            <a:r>
              <a:rPr lang="en-US" dirty="0">
                <a:latin typeface="Times New Roman" pitchFamily="18" charset="0"/>
                <a:cs typeface="Times New Roman" pitchFamily="18" charset="0"/>
              </a:rPr>
              <a:t>Resources’ </a:t>
            </a:r>
            <a:r>
              <a:rPr lang="en-US" dirty="0" smtClean="0">
                <a:latin typeface="Times New Roman" pitchFamily="18" charset="0"/>
                <a:cs typeface="Times New Roman" pitchFamily="18" charset="0"/>
              </a:rPr>
              <a:t>Surveys</a:t>
            </a:r>
          </a:p>
          <a:p>
            <a:pPr marL="0" indent="0">
              <a:spcBef>
                <a:spcPts val="0"/>
              </a:spcBef>
              <a:spcAft>
                <a:spcPts val="0"/>
              </a:spcAft>
            </a:pPr>
            <a:endParaRPr lang="en-US" dirty="0">
              <a:latin typeface="Times New Roman" pitchFamily="18" charset="0"/>
              <a:cs typeface="Times New Roman" pitchFamily="18" charset="0"/>
            </a:endParaRPr>
          </a:p>
          <a:p>
            <a:pPr marL="0" indent="0">
              <a:spcBef>
                <a:spcPts val="0"/>
              </a:spcBef>
              <a:spcAft>
                <a:spcPts val="0"/>
              </a:spcAft>
            </a:pPr>
            <a:r>
              <a:rPr lang="en-US" dirty="0" smtClean="0">
                <a:latin typeface="Times New Roman" pitchFamily="18" charset="0"/>
                <a:cs typeface="Times New Roman" pitchFamily="18" charset="0"/>
              </a:rPr>
              <a:t>	Quatt </a:t>
            </a:r>
            <a:r>
              <a:rPr lang="en-US" dirty="0">
                <a:latin typeface="Times New Roman" pitchFamily="18" charset="0"/>
                <a:cs typeface="Times New Roman" pitchFamily="18" charset="0"/>
              </a:rPr>
              <a:t>Associates Surveys</a:t>
            </a:r>
          </a:p>
          <a:p>
            <a:endParaRPr lang="en-US" dirty="0"/>
          </a:p>
        </p:txBody>
      </p:sp>
      <p:sp>
        <p:nvSpPr>
          <p:cNvPr id="4" name="Slide Number Placeholder 3"/>
          <p:cNvSpPr>
            <a:spLocks noGrp="1"/>
          </p:cNvSpPr>
          <p:nvPr>
            <p:ph type="sldNum" idx="10"/>
          </p:nvPr>
        </p:nvSpPr>
        <p:spPr/>
        <p:txBody>
          <a:bodyPr/>
          <a:lstStyle/>
          <a:p>
            <a:fld id="{3DE45EF3-2884-432C-A7E4-A83644699257}" type="slidenum">
              <a:rPr lang="en-US" smtClean="0"/>
              <a:pPr/>
              <a:t>21</a:t>
            </a:fld>
            <a:endParaRPr lang="en-US" dirty="0"/>
          </a:p>
        </p:txBody>
      </p:sp>
    </p:spTree>
    <p:extLst>
      <p:ext uri="{BB962C8B-B14F-4D97-AF65-F5344CB8AC3E}">
        <p14:creationId xmlns:p14="http://schemas.microsoft.com/office/powerpoint/2010/main" val="2956721829"/>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39125" cy="876300"/>
          </a:xfrm>
        </p:spPr>
        <p:txBody>
          <a:bodyPr>
            <a:normAutofit fontScale="90000"/>
          </a:bodyPr>
          <a:lstStyle/>
          <a:p>
            <a:r>
              <a:rPr lang="en-US" dirty="0" smtClean="0">
                <a:solidFill>
                  <a:schemeClr val="tx1"/>
                </a:solidFill>
                <a:latin typeface="Times New Roman" pitchFamily="18" charset="0"/>
                <a:cs typeface="Times New Roman" pitchFamily="18" charset="0"/>
              </a:rPr>
              <a:t>Charity Navigator Example: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Size, Geography</a:t>
            </a:r>
            <a:endParaRPr lang="en-US" dirty="0">
              <a:solidFill>
                <a:schemeClr val="tx1"/>
              </a:solidFill>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24000"/>
            <a:ext cx="8318018" cy="448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idx="10"/>
          </p:nvPr>
        </p:nvSpPr>
        <p:spPr/>
        <p:txBody>
          <a:bodyPr/>
          <a:lstStyle/>
          <a:p>
            <a:fld id="{3DE45EF3-2884-432C-A7E4-A83644699257}" type="slidenum">
              <a:rPr lang="en-US" smtClean="0"/>
              <a:pPr/>
              <a:t>22</a:t>
            </a:fld>
            <a:endParaRPr lang="en-US" dirty="0"/>
          </a:p>
        </p:txBody>
      </p:sp>
    </p:spTree>
    <p:extLst>
      <p:ext uri="{BB962C8B-B14F-4D97-AF65-F5344CB8AC3E}">
        <p14:creationId xmlns:p14="http://schemas.microsoft.com/office/powerpoint/2010/main" val="1041907748"/>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Charity Navigator:  Mission/Category</a:t>
            </a:r>
            <a:endParaRPr lang="en-US" dirty="0">
              <a:solidFill>
                <a:schemeClr val="tx1"/>
              </a:solidFill>
            </a:endParaRPr>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291" y="1371601"/>
            <a:ext cx="8763000" cy="5014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idx="10"/>
          </p:nvPr>
        </p:nvSpPr>
        <p:spPr/>
        <p:txBody>
          <a:bodyPr/>
          <a:lstStyle/>
          <a:p>
            <a:fld id="{3DE45EF3-2884-432C-A7E4-A83644699257}" type="slidenum">
              <a:rPr lang="en-US" smtClean="0"/>
              <a:pPr/>
              <a:t>23</a:t>
            </a:fld>
            <a:endParaRPr lang="en-US" dirty="0"/>
          </a:p>
        </p:txBody>
      </p:sp>
    </p:spTree>
    <p:extLst>
      <p:ext uri="{BB962C8B-B14F-4D97-AF65-F5344CB8AC3E}">
        <p14:creationId xmlns:p14="http://schemas.microsoft.com/office/powerpoint/2010/main" val="4259938739"/>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39125" cy="876300"/>
          </a:xfrm>
        </p:spPr>
        <p:txBody>
          <a:bodyPr>
            <a:normAutofit/>
          </a:bodyPr>
          <a:lstStyle/>
          <a:p>
            <a:r>
              <a:rPr lang="en-US" sz="3200" dirty="0" smtClean="0">
                <a:solidFill>
                  <a:schemeClr val="tx1"/>
                </a:solidFill>
                <a:latin typeface="Times New Roman" pitchFamily="18" charset="0"/>
                <a:cs typeface="Times New Roman" pitchFamily="18" charset="0"/>
              </a:rPr>
              <a:t>Issue:  Inurement/Impermissible Private Benefit</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spcBef>
                <a:spcPts val="0"/>
              </a:spcBef>
              <a:spcAft>
                <a:spcPts val="0"/>
              </a:spcAft>
            </a:pPr>
            <a:r>
              <a:rPr lang="en-US" dirty="0">
                <a:latin typeface="Times New Roman" pitchFamily="18" charset="0"/>
                <a:cs typeface="Times New Roman" pitchFamily="18" charset="0"/>
              </a:rPr>
              <a:t>IRC 501(c)(3) prohibits inurement of the net income of an organization to any </a:t>
            </a:r>
            <a:r>
              <a:rPr lang="en-US" dirty="0" smtClean="0">
                <a:latin typeface="Times New Roman" pitchFamily="18" charset="0"/>
                <a:cs typeface="Times New Roman" pitchFamily="18" charset="0"/>
              </a:rPr>
              <a:t>private </a:t>
            </a:r>
            <a:r>
              <a:rPr lang="en-US" dirty="0">
                <a:latin typeface="Times New Roman" pitchFamily="18" charset="0"/>
                <a:cs typeface="Times New Roman" pitchFamily="18" charset="0"/>
              </a:rPr>
              <a:t>shareholder or individual. </a:t>
            </a:r>
            <a:endParaRPr lang="en-US" dirty="0" smtClean="0">
              <a:latin typeface="Times New Roman" pitchFamily="18" charset="0"/>
              <a:cs typeface="Times New Roman" pitchFamily="18" charset="0"/>
            </a:endParaRPr>
          </a:p>
          <a:p>
            <a:pPr algn="just">
              <a:spcBef>
                <a:spcPts val="0"/>
              </a:spcBef>
              <a:spcAft>
                <a:spcPts val="0"/>
              </a:spcAft>
            </a:pPr>
            <a:endParaRPr lang="en-US" sz="1800" dirty="0">
              <a:latin typeface="Times New Roman" pitchFamily="18" charset="0"/>
              <a:cs typeface="Times New Roman" pitchFamily="18" charset="0"/>
            </a:endParaRPr>
          </a:p>
          <a:p>
            <a:pPr algn="just">
              <a:spcBef>
                <a:spcPts val="0"/>
              </a:spcBef>
              <a:spcAft>
                <a:spcPts val="0"/>
              </a:spcAft>
            </a:pPr>
            <a:r>
              <a:rPr lang="en-US" dirty="0" smtClean="0">
                <a:latin typeface="Times New Roman" pitchFamily="18" charset="0"/>
                <a:cs typeface="Times New Roman" pitchFamily="18" charset="0"/>
              </a:rPr>
              <a:t>Reg</a:t>
            </a:r>
            <a:r>
              <a:rPr lang="en-US" dirty="0">
                <a:latin typeface="Times New Roman" pitchFamily="18" charset="0"/>
                <a:cs typeface="Times New Roman" pitchFamily="18" charset="0"/>
              </a:rPr>
              <a:t>. 1.501(c)(3)-1(c)(2) states that an organization </a:t>
            </a: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not operated exclusively for one or more exempt purposes if its net earnings inure </a:t>
            </a: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whole or in part to the benefit of private individuals. </a:t>
            </a:r>
            <a:endParaRPr lang="en-US" dirty="0" smtClean="0">
              <a:latin typeface="Times New Roman" pitchFamily="18" charset="0"/>
              <a:cs typeface="Times New Roman" pitchFamily="18" charset="0"/>
            </a:endParaRPr>
          </a:p>
          <a:p>
            <a:pPr algn="just">
              <a:spcBef>
                <a:spcPts val="0"/>
              </a:spcBef>
              <a:spcAft>
                <a:spcPts val="0"/>
              </a:spcAft>
            </a:pPr>
            <a:endParaRPr lang="en-US" sz="1800" dirty="0">
              <a:latin typeface="Times New Roman" pitchFamily="18" charset="0"/>
              <a:cs typeface="Times New Roman" pitchFamily="18" charset="0"/>
            </a:endParaRPr>
          </a:p>
          <a:p>
            <a:pPr algn="just">
              <a:spcBef>
                <a:spcPts val="0"/>
              </a:spcBef>
              <a:spcAft>
                <a:spcPts val="0"/>
              </a:spcAft>
            </a:pPr>
            <a:r>
              <a:rPr lang="en-US" dirty="0">
                <a:latin typeface="Times New Roman" pitchFamily="18" charset="0"/>
                <a:cs typeface="Times New Roman" pitchFamily="18" charset="0"/>
              </a:rPr>
              <a:t>Reg. 1.501(a)-1(c) provides the definition of "private shareholder or </a:t>
            </a:r>
            <a:r>
              <a:rPr lang="en-US" dirty="0" smtClean="0">
                <a:latin typeface="Times New Roman" pitchFamily="18" charset="0"/>
                <a:cs typeface="Times New Roman" pitchFamily="18" charset="0"/>
              </a:rPr>
              <a:t>individual:  "having </a:t>
            </a:r>
            <a:r>
              <a:rPr lang="en-US" dirty="0">
                <a:latin typeface="Times New Roman" pitchFamily="18" charset="0"/>
                <a:cs typeface="Times New Roman" pitchFamily="18" charset="0"/>
              </a:rPr>
              <a:t>a personal and </a:t>
            </a:r>
            <a:r>
              <a:rPr lang="en-US" dirty="0" smtClean="0">
                <a:latin typeface="Times New Roman" pitchFamily="18" charset="0"/>
                <a:cs typeface="Times New Roman" pitchFamily="18" charset="0"/>
              </a:rPr>
              <a:t>private </a:t>
            </a:r>
            <a:r>
              <a:rPr lang="en-US" dirty="0">
                <a:latin typeface="Times New Roman" pitchFamily="18" charset="0"/>
                <a:cs typeface="Times New Roman" pitchFamily="18" charset="0"/>
              </a:rPr>
              <a:t>interest in the activities of the organization</a:t>
            </a:r>
            <a:r>
              <a:rPr lang="en-US" dirty="0" smtClean="0">
                <a:latin typeface="Times New Roman" pitchFamily="18" charset="0"/>
                <a:cs typeface="Times New Roman" pitchFamily="18" charset="0"/>
              </a:rPr>
              <a:t>.“</a:t>
            </a:r>
          </a:p>
          <a:p>
            <a:pPr algn="just">
              <a:spcBef>
                <a:spcPts val="0"/>
              </a:spcBef>
              <a:spcAft>
                <a:spcPts val="0"/>
              </a:spcAft>
            </a:pPr>
            <a:endParaRPr lang="en-US" sz="1800" dirty="0" smtClean="0">
              <a:latin typeface="Times New Roman" pitchFamily="18" charset="0"/>
              <a:cs typeface="Times New Roman" pitchFamily="18" charset="0"/>
            </a:endParaRPr>
          </a:p>
          <a:p>
            <a:pPr algn="just">
              <a:spcBef>
                <a:spcPts val="0"/>
              </a:spcBef>
              <a:spcAft>
                <a:spcPts val="0"/>
              </a:spcAft>
            </a:pPr>
            <a:r>
              <a:rPr lang="en-US" dirty="0" smtClean="0">
                <a:latin typeface="Times New Roman" pitchFamily="18" charset="0"/>
                <a:cs typeface="Times New Roman" pitchFamily="18" charset="0"/>
              </a:rPr>
              <a:t>Reasonable Compensation is not inurement.</a:t>
            </a:r>
            <a:endParaRPr lang="en-US" dirty="0">
              <a:latin typeface="Times New Roman" pitchFamily="18" charset="0"/>
              <a:cs typeface="Times New Roman" pitchFamily="18" charset="0"/>
            </a:endParaRPr>
          </a:p>
        </p:txBody>
      </p:sp>
      <p:sp>
        <p:nvSpPr>
          <p:cNvPr id="4" name="Slide Number Placeholder 3"/>
          <p:cNvSpPr>
            <a:spLocks noGrp="1"/>
          </p:cNvSpPr>
          <p:nvPr>
            <p:ph type="sldNum" idx="10"/>
          </p:nvPr>
        </p:nvSpPr>
        <p:spPr/>
        <p:txBody>
          <a:bodyPr/>
          <a:lstStyle/>
          <a:p>
            <a:fld id="{3DE45EF3-2884-432C-A7E4-A83644699257}" type="slidenum">
              <a:rPr lang="en-US" smtClean="0"/>
              <a:pPr/>
              <a:t>3</a:t>
            </a:fld>
            <a:endParaRPr lang="en-US" dirty="0"/>
          </a:p>
        </p:txBody>
      </p:sp>
    </p:spTree>
    <p:extLst>
      <p:ext uri="{BB962C8B-B14F-4D97-AF65-F5344CB8AC3E}">
        <p14:creationId xmlns:p14="http://schemas.microsoft.com/office/powerpoint/2010/main" val="1715824227"/>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Private Inurement Penalties</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96887" y="1219200"/>
            <a:ext cx="8266113" cy="5029200"/>
          </a:xfrm>
        </p:spPr>
        <p:txBody>
          <a:bodyPr/>
          <a:lstStyle/>
          <a:p>
            <a:pPr>
              <a:lnSpc>
                <a:spcPct val="100000"/>
              </a:lnSpc>
              <a:spcBef>
                <a:spcPts val="0"/>
              </a:spcBef>
              <a:spcAft>
                <a:spcPts val="0"/>
              </a:spcAft>
            </a:pPr>
            <a:r>
              <a:rPr lang="en-US" sz="2000" dirty="0" smtClean="0">
                <a:latin typeface="Times New Roman" pitchFamily="18" charset="0"/>
                <a:cs typeface="Times New Roman" pitchFamily="18" charset="0"/>
              </a:rPr>
              <a:t>Revocation of Tax Exempt Status</a:t>
            </a:r>
          </a:p>
          <a:p>
            <a:pPr>
              <a:lnSpc>
                <a:spcPct val="100000"/>
              </a:lnSpc>
              <a:spcBef>
                <a:spcPts val="0"/>
              </a:spcBef>
              <a:spcAft>
                <a:spcPts val="0"/>
              </a:spcAft>
            </a:pPr>
            <a:r>
              <a:rPr lang="en-US" sz="2000" dirty="0" smtClean="0">
                <a:latin typeface="Times New Roman" pitchFamily="18" charset="0"/>
                <a:cs typeface="Times New Roman" pitchFamily="18" charset="0"/>
              </a:rPr>
              <a:t>Excise Taxes under § 4958 Excess Benefit Rules:</a:t>
            </a:r>
          </a:p>
          <a:p>
            <a:pPr>
              <a:lnSpc>
                <a:spcPct val="100000"/>
              </a:lnSpc>
              <a:spcBef>
                <a:spcPts val="0"/>
              </a:spcBef>
              <a:spcAft>
                <a:spcPts val="0"/>
              </a:spcAft>
              <a:buNone/>
            </a:pPr>
            <a:endParaRPr lang="en-US" sz="2000" dirty="0" smtClean="0">
              <a:latin typeface="Times New Roman" pitchFamily="18" charset="0"/>
              <a:cs typeface="Times New Roman" pitchFamily="18" charset="0"/>
            </a:endParaRPr>
          </a:p>
          <a:p>
            <a:pPr marL="739775" indent="-274638" defTabSz="166688">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Requirement to Return Excess Compensation</a:t>
            </a:r>
          </a:p>
          <a:p>
            <a:pPr marL="739775" indent="-274638" defTabSz="166688">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25% tax on Recipient (disqualified person under § 4958(f)(</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a:t>
            </a:r>
          </a:p>
          <a:p>
            <a:pPr marL="739775" indent="-274638" defTabSz="166688">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200% tax if not corrected (returned) before end of the “taxable period.” </a:t>
            </a:r>
          </a:p>
          <a:p>
            <a:pPr marL="739775" indent="-274638" algn="just" defTabSz="166688">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10% on tax officer, director or trustee who knowingly participated in paying excessive compensation.</a:t>
            </a:r>
          </a:p>
          <a:p>
            <a:pPr marL="739775" indent="-274638" defTabSz="166688">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Exception if not willful or done with reasonable cause</a:t>
            </a:r>
          </a:p>
          <a:p>
            <a:pPr>
              <a:lnSpc>
                <a:spcPct val="100000"/>
              </a:lnSpc>
              <a:spcBef>
                <a:spcPts val="0"/>
              </a:spcBef>
              <a:spcAft>
                <a:spcPts val="0"/>
              </a:spcAft>
              <a:buNone/>
            </a:pPr>
            <a:endParaRPr lang="en-US" sz="2000" dirty="0" smtClean="0">
              <a:latin typeface="Times New Roman" pitchFamily="18" charset="0"/>
              <a:cs typeface="Times New Roman" pitchFamily="18" charset="0"/>
            </a:endParaRPr>
          </a:p>
          <a:p>
            <a:pPr>
              <a:lnSpc>
                <a:spcPct val="100000"/>
              </a:lnSpc>
              <a:spcBef>
                <a:spcPts val="0"/>
              </a:spcBef>
              <a:spcAft>
                <a:spcPts val="0"/>
              </a:spcAft>
            </a:pPr>
            <a:r>
              <a:rPr lang="en-US" sz="2000" dirty="0" smtClean="0">
                <a:latin typeface="Times New Roman" pitchFamily="18" charset="0"/>
                <a:cs typeface="Times New Roman" pitchFamily="18" charset="0"/>
              </a:rPr>
              <a:t>Public perception problems</a:t>
            </a:r>
          </a:p>
          <a:p>
            <a:pPr marL="911225">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990 Reporting</a:t>
            </a:r>
          </a:p>
          <a:p>
            <a:pPr marL="911225">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Media </a:t>
            </a:r>
          </a:p>
          <a:p>
            <a:pPr marL="911225">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General Distrust</a:t>
            </a:r>
          </a:p>
        </p:txBody>
      </p:sp>
      <p:sp>
        <p:nvSpPr>
          <p:cNvPr id="4" name="Slide Number Placeholder 3"/>
          <p:cNvSpPr>
            <a:spLocks noGrp="1"/>
          </p:cNvSpPr>
          <p:nvPr>
            <p:ph type="sldNum" idx="10"/>
          </p:nvPr>
        </p:nvSpPr>
        <p:spPr/>
        <p:txBody>
          <a:bodyPr/>
          <a:lstStyle/>
          <a:p>
            <a:fld id="{3DE45EF3-2884-432C-A7E4-A83644699257}" type="slidenum">
              <a:rPr lang="en-US" smtClean="0"/>
              <a:pPr/>
              <a:t>4</a:t>
            </a:fld>
            <a:endParaRPr lang="en-US" dirty="0"/>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Times New Roman" pitchFamily="18" charset="0"/>
                <a:cs typeface="Times New Roman" pitchFamily="18" charset="0"/>
              </a:rPr>
              <a:t>IRS Criteria for Reasonableness</a:t>
            </a:r>
          </a:p>
        </p:txBody>
      </p:sp>
      <p:sp>
        <p:nvSpPr>
          <p:cNvPr id="3" name="Content Placeholder 2"/>
          <p:cNvSpPr>
            <a:spLocks noGrp="1"/>
          </p:cNvSpPr>
          <p:nvPr>
            <p:ph idx="1"/>
          </p:nvPr>
        </p:nvSpPr>
        <p:spPr>
          <a:xfrm>
            <a:off x="533400" y="1219200"/>
            <a:ext cx="8266113" cy="4625975"/>
          </a:xfrm>
        </p:spPr>
        <p:txBody>
          <a:bodyPr/>
          <a:lstStyle/>
          <a:p>
            <a:pPr marL="0" indent="0">
              <a:lnSpc>
                <a:spcPct val="100000"/>
              </a:lnSpc>
              <a:spcBef>
                <a:spcPts val="0"/>
              </a:spcBef>
              <a:spcAft>
                <a:spcPts val="0"/>
              </a:spcAft>
              <a:buNone/>
            </a:pPr>
            <a:r>
              <a:rPr lang="en-US" sz="2000" dirty="0">
                <a:latin typeface="Times New Roman" pitchFamily="18" charset="0"/>
                <a:cs typeface="Times New Roman" pitchFamily="18" charset="0"/>
              </a:rPr>
              <a:t>IRS Criteria for </a:t>
            </a:r>
            <a:r>
              <a:rPr lang="en-US" sz="2000" dirty="0" smtClean="0">
                <a:latin typeface="Times New Roman" pitchFamily="18" charset="0"/>
                <a:cs typeface="Times New Roman" pitchFamily="18" charset="0"/>
              </a:rPr>
              <a:t>Reasonableness</a:t>
            </a:r>
          </a:p>
          <a:p>
            <a:pPr marL="0" indent="0">
              <a:lnSpc>
                <a:spcPct val="100000"/>
              </a:lnSpc>
              <a:spcBef>
                <a:spcPts val="0"/>
              </a:spcBef>
              <a:spcAft>
                <a:spcPts val="0"/>
              </a:spcAft>
              <a:buNone/>
            </a:pPr>
            <a:endParaRPr lang="en-US" sz="800" dirty="0" smtClean="0">
              <a:latin typeface="Times New Roman" pitchFamily="18" charset="0"/>
              <a:cs typeface="Times New Roman" pitchFamily="18" charset="0"/>
            </a:endParaRPr>
          </a:p>
          <a:p>
            <a:pPr marL="0" indent="0">
              <a:lnSpc>
                <a:spcPct val="100000"/>
              </a:lnSpc>
              <a:spcBef>
                <a:spcPts val="0"/>
              </a:spcBef>
              <a:spcAft>
                <a:spcPts val="0"/>
              </a:spcAft>
            </a:pPr>
            <a:r>
              <a:rPr lang="en-US" sz="2000" dirty="0" smtClean="0">
                <a:latin typeface="Times New Roman" pitchFamily="18" charset="0"/>
                <a:cs typeface="Times New Roman" pitchFamily="18" charset="0"/>
              </a:rPr>
              <a:t>	Two Part Test for Reasonableness</a:t>
            </a:r>
          </a:p>
          <a:p>
            <a:pPr marL="914400" indent="-449263">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Amount of compensation – reasonableness of total paid</a:t>
            </a:r>
          </a:p>
          <a:p>
            <a:pPr marL="914400" indent="-449263" algn="just">
              <a:lnSpc>
                <a:spcPct val="100000"/>
              </a:lnSpc>
              <a:spcBef>
                <a:spcPts val="0"/>
              </a:spcBef>
              <a:spcAft>
                <a:spcPts val="0"/>
              </a:spcAft>
              <a:buFont typeface="Arial" pitchFamily="34" charset="0"/>
              <a:buChar char="•"/>
            </a:pPr>
            <a:r>
              <a:rPr lang="en-US" sz="2000" dirty="0" smtClean="0">
                <a:latin typeface="Times New Roman" pitchFamily="18" charset="0"/>
                <a:cs typeface="Times New Roman" pitchFamily="18" charset="0"/>
              </a:rPr>
              <a:t>Purpose – examines the services performed for compensation paid</a:t>
            </a:r>
          </a:p>
          <a:p>
            <a:pPr marL="465138" indent="-449263">
              <a:lnSpc>
                <a:spcPct val="100000"/>
              </a:lnSpc>
              <a:spcBef>
                <a:spcPts val="0"/>
              </a:spcBef>
              <a:spcAft>
                <a:spcPts val="0"/>
              </a:spcAft>
            </a:pPr>
            <a:r>
              <a:rPr lang="en-US" sz="2000" dirty="0" smtClean="0">
                <a:latin typeface="Times New Roman" pitchFamily="18" charset="0"/>
                <a:cs typeface="Times New Roman" pitchFamily="18" charset="0"/>
              </a:rPr>
              <a:t>Importance of Arms Length Negotiation (avoidance of related party involve)</a:t>
            </a:r>
            <a:endParaRPr lang="en-US" sz="2000" dirty="0">
              <a:latin typeface="Times New Roman" pitchFamily="18" charset="0"/>
              <a:cs typeface="Times New Roman" pitchFamily="18" charset="0"/>
            </a:endParaRPr>
          </a:p>
          <a:p>
            <a:pPr marL="514350" indent="-514350">
              <a:lnSpc>
                <a:spcPct val="100000"/>
              </a:lnSpc>
              <a:spcBef>
                <a:spcPts val="0"/>
              </a:spcBef>
              <a:spcAft>
                <a:spcPts val="0"/>
              </a:spcAft>
            </a:pPr>
            <a:r>
              <a:rPr lang="en-US" sz="2000" dirty="0" smtClean="0">
                <a:latin typeface="Times New Roman" pitchFamily="18" charset="0"/>
                <a:cs typeface="Times New Roman" pitchFamily="18" charset="0"/>
              </a:rPr>
              <a:t>Pay </a:t>
            </a:r>
            <a:r>
              <a:rPr lang="en-US" sz="2000" dirty="0">
                <a:latin typeface="Times New Roman" pitchFamily="18" charset="0"/>
                <a:cs typeface="Times New Roman" pitchFamily="18" charset="0"/>
              </a:rPr>
              <a:t>in comparable organizations</a:t>
            </a:r>
            <a:r>
              <a:rPr lang="en-US" sz="2000" dirty="0" smtClean="0">
                <a:latin typeface="Times New Roman" pitchFamily="18" charset="0"/>
                <a:cs typeface="Times New Roman" pitchFamily="18" charset="0"/>
              </a:rPr>
              <a:t>:</a:t>
            </a:r>
          </a:p>
          <a:p>
            <a:pPr marL="914400" lvl="1" indent="-449263">
              <a:lnSpc>
                <a:spcPct val="100000"/>
              </a:lnSpc>
              <a:spcBef>
                <a:spcPts val="0"/>
              </a:spcBef>
              <a:spcAft>
                <a:spcPts val="0"/>
              </a:spcAft>
              <a:buSzPct val="80000"/>
              <a:buFont typeface="Arial" pitchFamily="34" charset="0"/>
              <a:buChar char="•"/>
            </a:pPr>
            <a:r>
              <a:rPr lang="en-US" sz="2000" dirty="0" smtClean="0">
                <a:latin typeface="Times New Roman" pitchFamily="18" charset="0"/>
                <a:cs typeface="Times New Roman" pitchFamily="18" charset="0"/>
              </a:rPr>
              <a:t>Size</a:t>
            </a:r>
            <a:endParaRPr lang="en-US" sz="2000" dirty="0">
              <a:latin typeface="Times New Roman" pitchFamily="18" charset="0"/>
              <a:cs typeface="Times New Roman" pitchFamily="18" charset="0"/>
            </a:endParaRPr>
          </a:p>
          <a:p>
            <a:pPr marL="914400" lvl="1" indent="-449263">
              <a:lnSpc>
                <a:spcPct val="100000"/>
              </a:lnSpc>
              <a:spcBef>
                <a:spcPts val="0"/>
              </a:spcBef>
              <a:spcAft>
                <a:spcPts val="0"/>
              </a:spcAft>
              <a:buSzPct val="80000"/>
              <a:buFont typeface="Arial" pitchFamily="34" charset="0"/>
              <a:buChar char="•"/>
            </a:pPr>
            <a:r>
              <a:rPr lang="en-US" sz="2000" dirty="0" smtClean="0">
                <a:latin typeface="Times New Roman" pitchFamily="18" charset="0"/>
                <a:cs typeface="Times New Roman" pitchFamily="18" charset="0"/>
              </a:rPr>
              <a:t>Mission</a:t>
            </a:r>
          </a:p>
          <a:p>
            <a:pPr marL="914400" lvl="1" indent="-449263">
              <a:lnSpc>
                <a:spcPct val="100000"/>
              </a:lnSpc>
              <a:spcBef>
                <a:spcPts val="0"/>
              </a:spcBef>
              <a:spcAft>
                <a:spcPts val="0"/>
              </a:spcAft>
              <a:buSzPct val="80000"/>
              <a:buFont typeface="Arial" pitchFamily="34" charset="0"/>
              <a:buChar char="•"/>
            </a:pPr>
            <a:r>
              <a:rPr lang="en-US" sz="2000" dirty="0" smtClean="0">
                <a:latin typeface="Times New Roman" pitchFamily="18" charset="0"/>
                <a:cs typeface="Times New Roman" pitchFamily="18" charset="0"/>
              </a:rPr>
              <a:t>Geography</a:t>
            </a:r>
          </a:p>
          <a:p>
            <a:pPr marL="465138" indent="-449263">
              <a:lnSpc>
                <a:spcPct val="100000"/>
              </a:lnSpc>
              <a:spcBef>
                <a:spcPts val="0"/>
              </a:spcBef>
              <a:spcAft>
                <a:spcPts val="0"/>
              </a:spcAft>
            </a:pPr>
            <a:r>
              <a:rPr lang="en-US" sz="2000" dirty="0" smtClean="0">
                <a:latin typeface="Times New Roman" pitchFamily="18" charset="0"/>
                <a:cs typeface="Times New Roman" pitchFamily="18" charset="0"/>
              </a:rPr>
              <a:t>Executives</a:t>
            </a:r>
            <a:r>
              <a:rPr lang="en-US" sz="2000" dirty="0">
                <a:latin typeface="Times New Roman" pitchFamily="18" charset="0"/>
                <a:cs typeface="Times New Roman" pitchFamily="18" charset="0"/>
              </a:rPr>
              <a:t>’ experience and </a:t>
            </a:r>
            <a:r>
              <a:rPr lang="en-US" sz="2000" dirty="0" smtClean="0">
                <a:latin typeface="Times New Roman" pitchFamily="18" charset="0"/>
                <a:cs typeface="Times New Roman" pitchFamily="18" charset="0"/>
              </a:rPr>
              <a:t>credentials</a:t>
            </a:r>
          </a:p>
          <a:p>
            <a:pPr marL="465138" indent="-449263">
              <a:lnSpc>
                <a:spcPct val="100000"/>
              </a:lnSpc>
              <a:spcBef>
                <a:spcPts val="0"/>
              </a:spcBef>
              <a:spcAft>
                <a:spcPts val="0"/>
              </a:spcAft>
            </a:pPr>
            <a:r>
              <a:rPr lang="en-US" sz="2000" dirty="0" smtClean="0">
                <a:latin typeface="Times New Roman" pitchFamily="18" charset="0"/>
                <a:cs typeface="Times New Roman" pitchFamily="18" charset="0"/>
              </a:rPr>
              <a:t>Executive </a:t>
            </a:r>
            <a:r>
              <a:rPr lang="en-US" sz="2000" dirty="0">
                <a:latin typeface="Times New Roman" pitchFamily="18" charset="0"/>
                <a:cs typeface="Times New Roman" pitchFamily="18" charset="0"/>
              </a:rPr>
              <a:t>and organization </a:t>
            </a:r>
            <a:r>
              <a:rPr lang="en-US" sz="2000" dirty="0" smtClean="0">
                <a:latin typeface="Times New Roman" pitchFamily="18" charset="0"/>
                <a:cs typeface="Times New Roman" pitchFamily="18" charset="0"/>
              </a:rPr>
              <a:t>performance</a:t>
            </a:r>
          </a:p>
          <a:p>
            <a:pPr marL="465138" indent="-449263">
              <a:lnSpc>
                <a:spcPct val="100000"/>
              </a:lnSpc>
              <a:spcBef>
                <a:spcPts val="0"/>
              </a:spcBef>
              <a:spcAft>
                <a:spcPts val="0"/>
              </a:spcAft>
            </a:pPr>
            <a:r>
              <a:rPr lang="en-US" sz="2000" dirty="0" smtClean="0">
                <a:latin typeface="Times New Roman" pitchFamily="18" charset="0"/>
                <a:cs typeface="Times New Roman" pitchFamily="18" charset="0"/>
              </a:rPr>
              <a:t>Existing contracts/Salary History</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idx="10"/>
          </p:nvPr>
        </p:nvSpPr>
        <p:spPr/>
        <p:txBody>
          <a:bodyPr/>
          <a:lstStyle/>
          <a:p>
            <a:fld id="{3DE45EF3-2884-432C-A7E4-A83644699257}" type="slidenum">
              <a:rPr lang="en-US" smtClean="0"/>
              <a:pPr/>
              <a:t>5</a:t>
            </a:fld>
            <a:endParaRPr lang="en-US" dirty="0"/>
          </a:p>
        </p:txBody>
      </p:sp>
    </p:spTree>
    <p:extLst>
      <p:ext uri="{BB962C8B-B14F-4D97-AF65-F5344CB8AC3E}">
        <p14:creationId xmlns:p14="http://schemas.microsoft.com/office/powerpoint/2010/main" val="3859635712"/>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IRC 162 Factors: Reasonable Comp.</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66113" cy="5029200"/>
          </a:xfrm>
        </p:spPr>
        <p:txBody>
          <a:bodyPr>
            <a:noAutofit/>
          </a:bodyPr>
          <a:lstStyle/>
          <a:p>
            <a:pPr>
              <a:buNone/>
            </a:pPr>
            <a:r>
              <a:rPr lang="en-US" sz="2400" b="1" dirty="0" smtClean="0">
                <a:latin typeface="Times New Roman" pitchFamily="18" charset="0"/>
                <a:cs typeface="Times New Roman" pitchFamily="18" charset="0"/>
              </a:rPr>
              <a:t>The Employee</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1</a:t>
            </a:r>
            <a:r>
              <a:rPr lang="en-US" sz="2400" dirty="0">
                <a:latin typeface="Times New Roman" pitchFamily="18" charset="0"/>
                <a:cs typeface="Times New Roman" pitchFamily="18" charset="0"/>
              </a:rPr>
              <a:t>) the nature of the employee's duties;</a:t>
            </a:r>
          </a:p>
          <a:p>
            <a:pPr>
              <a:buNone/>
            </a:pPr>
            <a:r>
              <a:rPr lang="en-US" sz="2400" dirty="0">
                <a:latin typeface="Times New Roman" pitchFamily="18" charset="0"/>
                <a:cs typeface="Times New Roman" pitchFamily="18" charset="0"/>
              </a:rPr>
              <a:t>2) the employee's background and experience;</a:t>
            </a:r>
          </a:p>
          <a:p>
            <a:pPr>
              <a:buNone/>
            </a:pPr>
            <a:r>
              <a:rPr lang="en-US" sz="2400" dirty="0">
                <a:latin typeface="Times New Roman" pitchFamily="18" charset="0"/>
                <a:cs typeface="Times New Roman" pitchFamily="18" charset="0"/>
              </a:rPr>
              <a:t>3) the employee's knowledge of the business</a:t>
            </a:r>
            <a:r>
              <a:rPr lang="en-US" sz="2400" dirty="0" smtClean="0">
                <a:latin typeface="Times New Roman" pitchFamily="18" charset="0"/>
                <a:cs typeface="Times New Roman" pitchFamily="18" charset="0"/>
              </a:rPr>
              <a:t>;</a:t>
            </a:r>
          </a:p>
          <a:p>
            <a:pPr>
              <a:buNone/>
            </a:pPr>
            <a:r>
              <a:rPr lang="en-US" sz="2400" b="1" dirty="0" smtClean="0">
                <a:latin typeface="Times New Roman" pitchFamily="18" charset="0"/>
                <a:cs typeface="Times New Roman" pitchFamily="18" charset="0"/>
              </a:rPr>
              <a:t>The Job</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4) </a:t>
            </a:r>
            <a:r>
              <a:rPr lang="en-US" sz="2400" dirty="0">
                <a:latin typeface="Times New Roman" pitchFamily="18" charset="0"/>
                <a:cs typeface="Times New Roman" pitchFamily="18" charset="0"/>
              </a:rPr>
              <a:t>the size of the business;</a:t>
            </a:r>
          </a:p>
          <a:p>
            <a:pPr>
              <a:buNone/>
            </a:pPr>
            <a:r>
              <a:rPr lang="en-US" sz="2400" dirty="0" smtClean="0">
                <a:latin typeface="Times New Roman" pitchFamily="18" charset="0"/>
                <a:cs typeface="Times New Roman" pitchFamily="18" charset="0"/>
              </a:rPr>
              <a:t>5) </a:t>
            </a:r>
            <a:r>
              <a:rPr lang="en-US" sz="2400" dirty="0">
                <a:latin typeface="Times New Roman" pitchFamily="18" charset="0"/>
                <a:cs typeface="Times New Roman" pitchFamily="18" charset="0"/>
              </a:rPr>
              <a:t>the employee's contribution to the profit making;</a:t>
            </a:r>
          </a:p>
          <a:p>
            <a:pPr>
              <a:buNone/>
            </a:pPr>
            <a:r>
              <a:rPr lang="en-US" sz="2400" dirty="0" smtClean="0">
                <a:latin typeface="Times New Roman" pitchFamily="18" charset="0"/>
                <a:cs typeface="Times New Roman" pitchFamily="18" charset="0"/>
              </a:rPr>
              <a:t>6) </a:t>
            </a:r>
            <a:r>
              <a:rPr lang="en-US" sz="2400" dirty="0">
                <a:latin typeface="Times New Roman" pitchFamily="18" charset="0"/>
                <a:cs typeface="Times New Roman" pitchFamily="18" charset="0"/>
              </a:rPr>
              <a:t>the time devoted by the employee to the business;</a:t>
            </a:r>
          </a:p>
          <a:p>
            <a:pPr marL="347663" indent="-347663">
              <a:buNone/>
            </a:pPr>
            <a:r>
              <a:rPr lang="en-US" sz="2400" dirty="0" smtClean="0">
                <a:latin typeface="Times New Roman" pitchFamily="18" charset="0"/>
                <a:cs typeface="Times New Roman" pitchFamily="18" charset="0"/>
              </a:rPr>
              <a:t>7) the character and amount of responsibility of the employee;</a:t>
            </a:r>
          </a:p>
        </p:txBody>
      </p:sp>
      <p:sp>
        <p:nvSpPr>
          <p:cNvPr id="4" name="Slide Number Placeholder 3"/>
          <p:cNvSpPr>
            <a:spLocks noGrp="1"/>
          </p:cNvSpPr>
          <p:nvPr>
            <p:ph type="sldNum" idx="10"/>
          </p:nvPr>
        </p:nvSpPr>
        <p:spPr/>
        <p:txBody>
          <a:bodyPr/>
          <a:lstStyle/>
          <a:p>
            <a:fld id="{3DE45EF3-2884-432C-A7E4-A83644699257}" type="slidenum">
              <a:rPr lang="en-US" smtClean="0"/>
              <a:pPr/>
              <a:t>6</a:t>
            </a:fld>
            <a:endParaRPr lang="en-US" dirty="0"/>
          </a:p>
        </p:txBody>
      </p:sp>
    </p:spTree>
    <p:extLst>
      <p:ext uri="{BB962C8B-B14F-4D97-AF65-F5344CB8AC3E}">
        <p14:creationId xmlns:p14="http://schemas.microsoft.com/office/powerpoint/2010/main" val="2013107753"/>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39125" cy="876300"/>
          </a:xfrm>
        </p:spPr>
        <p:txBody>
          <a:bodyPr/>
          <a:lstStyle/>
          <a:p>
            <a:r>
              <a:rPr lang="en-US" dirty="0" smtClean="0">
                <a:solidFill>
                  <a:schemeClr val="tx1"/>
                </a:solidFill>
                <a:latin typeface="Times New Roman" pitchFamily="18" charset="0"/>
                <a:cs typeface="Times New Roman" pitchFamily="18" charset="0"/>
              </a:rPr>
              <a:t>IRC 162 Factors: Reasonable Comp.  - Cont.</a:t>
            </a:r>
            <a:endParaRPr lang="en-US" dirty="0"/>
          </a:p>
        </p:txBody>
      </p:sp>
      <p:sp>
        <p:nvSpPr>
          <p:cNvPr id="3" name="Content Placeholder 2"/>
          <p:cNvSpPr>
            <a:spLocks noGrp="1"/>
          </p:cNvSpPr>
          <p:nvPr>
            <p:ph idx="1"/>
          </p:nvPr>
        </p:nvSpPr>
        <p:spPr>
          <a:xfrm>
            <a:off x="381000" y="1295400"/>
            <a:ext cx="8418513" cy="4953000"/>
          </a:xfrm>
        </p:spPr>
        <p:txBody>
          <a:bodyPr/>
          <a:lstStyle/>
          <a:p>
            <a:pPr marL="623888" indent="-623888">
              <a:buNone/>
            </a:pPr>
            <a:r>
              <a:rPr lang="en-US" sz="2400" b="1" dirty="0" smtClean="0">
                <a:latin typeface="Times New Roman" pitchFamily="18" charset="0"/>
                <a:cs typeface="Times New Roman" pitchFamily="18" charset="0"/>
              </a:rPr>
              <a:t>Other Factors</a:t>
            </a:r>
            <a:r>
              <a:rPr lang="en-US" sz="2400"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marL="623888" indent="-623888">
              <a:buNone/>
            </a:pPr>
            <a:r>
              <a:rPr lang="en-US" sz="2400" dirty="0" smtClean="0">
                <a:latin typeface="Times New Roman" pitchFamily="18" charset="0"/>
                <a:cs typeface="Times New Roman" pitchFamily="18" charset="0"/>
              </a:rPr>
              <a:t>8) 	the economic conditions in general and locally;</a:t>
            </a:r>
          </a:p>
          <a:p>
            <a:pPr marL="623888" indent="-623888">
              <a:buNone/>
            </a:pPr>
            <a:r>
              <a:rPr lang="en-US" sz="2400" dirty="0" smtClean="0">
                <a:latin typeface="Times New Roman" pitchFamily="18" charset="0"/>
                <a:cs typeface="Times New Roman" pitchFamily="18" charset="0"/>
              </a:rPr>
              <a:t>9) 	the time of year when compensation is determined;</a:t>
            </a:r>
          </a:p>
          <a:p>
            <a:pPr marL="623888" indent="-623888">
              <a:buNone/>
            </a:pPr>
            <a:r>
              <a:rPr lang="en-US" sz="2400" dirty="0" smtClean="0">
                <a:latin typeface="Times New Roman" pitchFamily="18" charset="0"/>
                <a:cs typeface="Times New Roman" pitchFamily="18" charset="0"/>
              </a:rPr>
              <a:t>10) 	the amount paid by similar size businesses in the same area to equally qualified employees for similar services;</a:t>
            </a:r>
          </a:p>
          <a:p>
            <a:pPr marL="623888" indent="-623888">
              <a:buNone/>
            </a:pPr>
            <a:r>
              <a:rPr lang="en-US" sz="2400" b="1" dirty="0" smtClean="0">
                <a:latin typeface="Times New Roman" pitchFamily="18" charset="0"/>
                <a:cs typeface="Times New Roman" pitchFamily="18" charset="0"/>
              </a:rPr>
              <a:t>Primarily For Profit Factors</a:t>
            </a:r>
            <a:r>
              <a:rPr lang="en-US" sz="2400" dirty="0" smtClean="0">
                <a:latin typeface="Times New Roman" pitchFamily="18" charset="0"/>
                <a:cs typeface="Times New Roman" pitchFamily="18" charset="0"/>
              </a:rPr>
              <a:t>:</a:t>
            </a:r>
          </a:p>
          <a:p>
            <a:pPr marL="623888" indent="-623888">
              <a:buNone/>
            </a:pPr>
            <a:r>
              <a:rPr lang="en-US" sz="2400" dirty="0" smtClean="0">
                <a:latin typeface="Times New Roman" pitchFamily="18" charset="0"/>
                <a:cs typeface="Times New Roman" pitchFamily="18" charset="0"/>
              </a:rPr>
              <a:t>11)	the relationship of shareholder-officer's compensation to stock holdings;</a:t>
            </a:r>
          </a:p>
          <a:p>
            <a:pPr marL="623888" indent="-623888">
              <a:buNone/>
            </a:pPr>
            <a:r>
              <a:rPr lang="en-US" sz="2400" dirty="0" smtClean="0">
                <a:latin typeface="Times New Roman" pitchFamily="18" charset="0"/>
                <a:cs typeface="Times New Roman" pitchFamily="18" charset="0"/>
              </a:rPr>
              <a:t>12) 	whether alleged compensation is in reality, in whole </a:t>
            </a:r>
            <a:r>
              <a:rPr lang="en-US" dirty="0" smtClean="0">
                <a:latin typeface="Times New Roman" pitchFamily="18" charset="0"/>
                <a:cs typeface="Times New Roman" pitchFamily="18" charset="0"/>
              </a:rPr>
              <a:t>or in part, payment for a business or assets acquired</a:t>
            </a:r>
          </a:p>
          <a:p>
            <a:pPr>
              <a:buNone/>
            </a:pPr>
            <a:endParaRPr lang="en-US" sz="2400" dirty="0" smtClean="0">
              <a:latin typeface="Times New Roman" pitchFamily="18" charset="0"/>
              <a:cs typeface="Times New Roman" pitchFamily="18" charset="0"/>
            </a:endParaRPr>
          </a:p>
          <a:p>
            <a:endParaRPr lang="en-US" dirty="0" smtClean="0"/>
          </a:p>
          <a:p>
            <a:endParaRPr lang="en-US" dirty="0"/>
          </a:p>
        </p:txBody>
      </p:sp>
      <p:sp>
        <p:nvSpPr>
          <p:cNvPr id="4" name="Slide Number Placeholder 3"/>
          <p:cNvSpPr>
            <a:spLocks noGrp="1"/>
          </p:cNvSpPr>
          <p:nvPr>
            <p:ph type="sldNum" idx="10"/>
          </p:nvPr>
        </p:nvSpPr>
        <p:spPr/>
        <p:txBody>
          <a:bodyPr/>
          <a:lstStyle/>
          <a:p>
            <a:fld id="{3DE45EF3-2884-432C-A7E4-A83644699257}" type="slidenum">
              <a:rPr lang="en-US" smtClean="0"/>
              <a:pPr/>
              <a:t>7</a:t>
            </a:fld>
            <a:endParaRPr lang="en-US"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What is Compensation?</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spcBef>
                <a:spcPts val="0"/>
              </a:spcBef>
              <a:spcAft>
                <a:spcPts val="0"/>
              </a:spcAft>
            </a:pPr>
            <a:r>
              <a:rPr lang="en-US" sz="3000" dirty="0" smtClean="0">
                <a:latin typeface="Times New Roman" pitchFamily="18" charset="0"/>
                <a:cs typeface="Times New Roman" pitchFamily="18" charset="0"/>
              </a:rPr>
              <a:t>Wage/Salary</a:t>
            </a:r>
          </a:p>
          <a:p>
            <a:pPr marL="0" indent="0">
              <a:spcBef>
                <a:spcPts val="0"/>
              </a:spcBef>
              <a:spcAft>
                <a:spcPts val="0"/>
              </a:spcAft>
              <a:buNone/>
            </a:pPr>
            <a:endParaRPr lang="en-US" sz="3000" dirty="0" smtClean="0">
              <a:latin typeface="Times New Roman" pitchFamily="18" charset="0"/>
              <a:cs typeface="Times New Roman" pitchFamily="18" charset="0"/>
            </a:endParaRPr>
          </a:p>
          <a:p>
            <a:pPr>
              <a:spcBef>
                <a:spcPts val="0"/>
              </a:spcBef>
              <a:spcAft>
                <a:spcPts val="0"/>
              </a:spcAft>
            </a:pPr>
            <a:r>
              <a:rPr lang="en-US" sz="3000" dirty="0" smtClean="0">
                <a:latin typeface="Times New Roman" pitchFamily="18" charset="0"/>
                <a:cs typeface="Times New Roman" pitchFamily="18" charset="0"/>
              </a:rPr>
              <a:t>Fringe </a:t>
            </a:r>
            <a:r>
              <a:rPr lang="en-US" sz="3000" dirty="0">
                <a:latin typeface="Times New Roman" pitchFamily="18" charset="0"/>
                <a:cs typeface="Times New Roman" pitchFamily="18" charset="0"/>
              </a:rPr>
              <a:t>benefits / </a:t>
            </a:r>
            <a:r>
              <a:rPr lang="en-US" sz="3000" dirty="0" smtClean="0">
                <a:latin typeface="Times New Roman" pitchFamily="18" charset="0"/>
                <a:cs typeface="Times New Roman" pitchFamily="18" charset="0"/>
              </a:rPr>
              <a:t>perquisites</a:t>
            </a:r>
          </a:p>
          <a:p>
            <a:pPr marL="0" indent="0">
              <a:spcBef>
                <a:spcPts val="0"/>
              </a:spcBef>
              <a:spcAft>
                <a:spcPts val="0"/>
              </a:spcAft>
              <a:buNone/>
            </a:pPr>
            <a:endParaRPr lang="en-US" sz="3000" dirty="0">
              <a:latin typeface="Times New Roman" pitchFamily="18" charset="0"/>
              <a:cs typeface="Times New Roman" pitchFamily="18" charset="0"/>
            </a:endParaRPr>
          </a:p>
          <a:p>
            <a:pPr>
              <a:spcBef>
                <a:spcPts val="0"/>
              </a:spcBef>
              <a:spcAft>
                <a:spcPts val="0"/>
              </a:spcAft>
            </a:pPr>
            <a:r>
              <a:rPr lang="en-US" sz="3000" dirty="0" smtClean="0">
                <a:latin typeface="Times New Roman" pitchFamily="18" charset="0"/>
                <a:cs typeface="Times New Roman" pitchFamily="18" charset="0"/>
              </a:rPr>
              <a:t>Severance</a:t>
            </a:r>
          </a:p>
          <a:p>
            <a:pPr marL="0" indent="0">
              <a:spcBef>
                <a:spcPts val="0"/>
              </a:spcBef>
              <a:spcAft>
                <a:spcPts val="0"/>
              </a:spcAft>
              <a:buNone/>
            </a:pPr>
            <a:endParaRPr lang="en-US" sz="3000" dirty="0">
              <a:latin typeface="Times New Roman" pitchFamily="18" charset="0"/>
              <a:cs typeface="Times New Roman" pitchFamily="18" charset="0"/>
            </a:endParaRPr>
          </a:p>
          <a:p>
            <a:pPr>
              <a:spcBef>
                <a:spcPts val="0"/>
              </a:spcBef>
              <a:spcAft>
                <a:spcPts val="0"/>
              </a:spcAft>
            </a:pPr>
            <a:r>
              <a:rPr lang="en-US" sz="3000" dirty="0" smtClean="0">
                <a:latin typeface="Times New Roman" pitchFamily="18" charset="0"/>
                <a:cs typeface="Times New Roman" pitchFamily="18" charset="0"/>
              </a:rPr>
              <a:t>Nonqualified </a:t>
            </a:r>
            <a:r>
              <a:rPr lang="en-US" sz="3000" dirty="0">
                <a:latin typeface="Times New Roman" pitchFamily="18" charset="0"/>
                <a:cs typeface="Times New Roman" pitchFamily="18" charset="0"/>
              </a:rPr>
              <a:t>deferred </a:t>
            </a:r>
            <a:r>
              <a:rPr lang="en-US" sz="3000" dirty="0" smtClean="0">
                <a:latin typeface="Times New Roman" pitchFamily="18" charset="0"/>
                <a:cs typeface="Times New Roman" pitchFamily="18" charset="0"/>
              </a:rPr>
              <a:t>compensation (e.g</a:t>
            </a:r>
            <a:r>
              <a:rPr lang="en-US" sz="3000" dirty="0">
                <a:latin typeface="Times New Roman" pitchFamily="18" charset="0"/>
                <a:cs typeface="Times New Roman" pitchFamily="18" charset="0"/>
              </a:rPr>
              <a:t>., I.R.C. § 457(f) plans</a:t>
            </a:r>
            <a:r>
              <a:rPr lang="en-US" sz="3000" dirty="0" smtClean="0">
                <a:latin typeface="Times New Roman" pitchFamily="18" charset="0"/>
                <a:cs typeface="Times New Roman" pitchFamily="18" charset="0"/>
              </a:rPr>
              <a:t>)</a:t>
            </a:r>
          </a:p>
          <a:p>
            <a:pPr marL="0" indent="0">
              <a:spcBef>
                <a:spcPts val="0"/>
              </a:spcBef>
              <a:spcAft>
                <a:spcPts val="0"/>
              </a:spcAft>
              <a:buNone/>
            </a:pPr>
            <a:endParaRPr lang="en-US" sz="3000" dirty="0">
              <a:latin typeface="Times New Roman" pitchFamily="18" charset="0"/>
              <a:cs typeface="Times New Roman" pitchFamily="18" charset="0"/>
            </a:endParaRPr>
          </a:p>
          <a:p>
            <a:pPr>
              <a:spcBef>
                <a:spcPts val="0"/>
              </a:spcBef>
              <a:spcAft>
                <a:spcPts val="0"/>
              </a:spcAft>
            </a:pPr>
            <a:r>
              <a:rPr lang="en-US" sz="3000" dirty="0" smtClean="0">
                <a:latin typeface="Times New Roman" pitchFamily="18" charset="0"/>
                <a:cs typeface="Times New Roman" pitchFamily="18" charset="0"/>
              </a:rPr>
              <a:t>Other </a:t>
            </a:r>
            <a:r>
              <a:rPr lang="en-US" sz="3000" dirty="0">
                <a:latin typeface="Times New Roman" pitchFamily="18" charset="0"/>
                <a:cs typeface="Times New Roman" pitchFamily="18" charset="0"/>
              </a:rPr>
              <a:t>special pay arrangements:</a:t>
            </a:r>
          </a:p>
          <a:p>
            <a:pPr marL="274320" lvl="1" indent="0">
              <a:spcBef>
                <a:spcPts val="0"/>
              </a:spcBef>
              <a:spcAft>
                <a:spcPts val="0"/>
              </a:spcAft>
              <a:buNone/>
            </a:pPr>
            <a:r>
              <a:rPr lang="en-US" sz="3000" dirty="0">
                <a:latin typeface="Times New Roman" pitchFamily="18" charset="0"/>
                <a:cs typeface="Times New Roman" pitchFamily="18" charset="0"/>
              </a:rPr>
              <a:t>◦ Equity based-pay</a:t>
            </a:r>
          </a:p>
          <a:p>
            <a:pPr marL="274320" lvl="1" indent="0">
              <a:spcBef>
                <a:spcPts val="0"/>
              </a:spcBef>
              <a:spcAft>
                <a:spcPts val="0"/>
              </a:spcAft>
              <a:buNone/>
            </a:pPr>
            <a:r>
              <a:rPr lang="en-US" sz="3000" dirty="0">
                <a:latin typeface="Times New Roman" pitchFamily="18" charset="0"/>
                <a:cs typeface="Times New Roman" pitchFamily="18" charset="0"/>
              </a:rPr>
              <a:t>◦ Pay based on gross revenue or net earnings</a:t>
            </a:r>
          </a:p>
          <a:p>
            <a:pPr marL="274320" lvl="1" indent="0">
              <a:spcBef>
                <a:spcPts val="0"/>
              </a:spcBef>
              <a:spcAft>
                <a:spcPts val="0"/>
              </a:spcAft>
              <a:buNone/>
            </a:pPr>
            <a:r>
              <a:rPr lang="en-US" sz="3000" dirty="0" smtClean="0">
                <a:latin typeface="Times New Roman" pitchFamily="18" charset="0"/>
                <a:cs typeface="Times New Roman" pitchFamily="18" charset="0"/>
              </a:rPr>
              <a:t>◦ Initial contract payments</a:t>
            </a:r>
          </a:p>
          <a:p>
            <a:endParaRPr lang="en-US" dirty="0"/>
          </a:p>
        </p:txBody>
      </p:sp>
      <p:sp>
        <p:nvSpPr>
          <p:cNvPr id="4" name="Slide Number Placeholder 3"/>
          <p:cNvSpPr>
            <a:spLocks noGrp="1"/>
          </p:cNvSpPr>
          <p:nvPr>
            <p:ph type="sldNum" idx="10"/>
          </p:nvPr>
        </p:nvSpPr>
        <p:spPr/>
        <p:txBody>
          <a:bodyPr/>
          <a:lstStyle/>
          <a:p>
            <a:fld id="{3DE45EF3-2884-432C-A7E4-A83644699257}" type="slidenum">
              <a:rPr lang="en-US" smtClean="0"/>
              <a:pPr/>
              <a:t>8</a:t>
            </a:fld>
            <a:endParaRPr lang="en-US" dirty="0"/>
          </a:p>
        </p:txBody>
      </p:sp>
    </p:spTree>
    <p:extLst>
      <p:ext uri="{BB962C8B-B14F-4D97-AF65-F5344CB8AC3E}">
        <p14:creationId xmlns:p14="http://schemas.microsoft.com/office/powerpoint/2010/main" val="1034590155"/>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Issues with Benefits/Perquisites</a:t>
            </a:r>
            <a:endParaRPr lang="en-US" dirty="0"/>
          </a:p>
        </p:txBody>
      </p:sp>
      <p:sp>
        <p:nvSpPr>
          <p:cNvPr id="3" name="Content Placeholder 2"/>
          <p:cNvSpPr>
            <a:spLocks noGrp="1"/>
          </p:cNvSpPr>
          <p:nvPr>
            <p:ph idx="1"/>
          </p:nvPr>
        </p:nvSpPr>
        <p:spPr/>
        <p:txBody>
          <a:bodyPr/>
          <a:lstStyle/>
          <a:p>
            <a:pPr algn="just"/>
            <a:r>
              <a:rPr lang="en-US" sz="2000" b="1" dirty="0" smtClean="0">
                <a:latin typeface="Times New Roman" pitchFamily="18" charset="0"/>
                <a:cs typeface="Times New Roman" pitchFamily="18" charset="0"/>
              </a:rPr>
              <a:t>Excess Benefit:</a:t>
            </a:r>
            <a:r>
              <a:rPr lang="en-US" sz="2000" dirty="0" smtClean="0">
                <a:latin typeface="Times New Roman" pitchFamily="18" charset="0"/>
                <a:cs typeface="Times New Roman" pitchFamily="18" charset="0"/>
              </a:rPr>
              <a:t>   An excess benefit is any kind of transaction in which an insider receives an economic benefit from an exempt organization that exceeds the fair market value of what the organization receives in return. </a:t>
            </a:r>
          </a:p>
          <a:p>
            <a:pPr lvl="1" algn="just"/>
            <a:r>
              <a:rPr lang="en-US" sz="2000" b="1" dirty="0" smtClean="0">
                <a:latin typeface="Times New Roman" pitchFamily="18" charset="0"/>
                <a:cs typeface="Times New Roman" pitchFamily="18" charset="0"/>
              </a:rPr>
              <a:t>Collect compensation from the organization </a:t>
            </a:r>
            <a:r>
              <a:rPr lang="en-US" sz="2000" dirty="0" smtClean="0">
                <a:latin typeface="Times New Roman" pitchFamily="18" charset="0"/>
                <a:cs typeface="Times New Roman" pitchFamily="18" charset="0"/>
              </a:rPr>
              <a:t>that exceeds the fair value of the services rendered.</a:t>
            </a:r>
          </a:p>
          <a:p>
            <a:pPr lvl="1" algn="just"/>
            <a:r>
              <a:rPr lang="en-US" sz="2000" b="1" dirty="0" smtClean="0">
                <a:latin typeface="Times New Roman" pitchFamily="18" charset="0"/>
                <a:cs typeface="Times New Roman" pitchFamily="18" charset="0"/>
              </a:rPr>
              <a:t>Buy property from the organization </a:t>
            </a:r>
            <a:r>
              <a:rPr lang="en-US" sz="2000" dirty="0" smtClean="0">
                <a:latin typeface="Times New Roman" pitchFamily="18" charset="0"/>
                <a:cs typeface="Times New Roman" pitchFamily="18" charset="0"/>
              </a:rPr>
              <a:t>at less than fair value or sell property to the organization at greater than fair value.</a:t>
            </a:r>
          </a:p>
          <a:p>
            <a:pPr lvl="1" algn="just"/>
            <a:r>
              <a:rPr lang="en-US" sz="2000" b="1" dirty="0" smtClean="0">
                <a:latin typeface="Times New Roman" pitchFamily="18" charset="0"/>
                <a:cs typeface="Times New Roman" pitchFamily="18" charset="0"/>
              </a:rPr>
              <a:t>Lease property from the organization </a:t>
            </a:r>
            <a:r>
              <a:rPr lang="en-US" sz="2000" dirty="0" smtClean="0">
                <a:latin typeface="Times New Roman" pitchFamily="18" charset="0"/>
                <a:cs typeface="Times New Roman" pitchFamily="18" charset="0"/>
              </a:rPr>
              <a:t>at less than fair value or lease property to the organization at greater than fair value.</a:t>
            </a:r>
          </a:p>
          <a:p>
            <a:pPr lvl="1" algn="just"/>
            <a:r>
              <a:rPr lang="en-US" sz="2000" b="1" dirty="0" smtClean="0">
                <a:latin typeface="Times New Roman" pitchFamily="18" charset="0"/>
                <a:cs typeface="Times New Roman" pitchFamily="18" charset="0"/>
              </a:rPr>
              <a:t>Borrow money from the organization</a:t>
            </a:r>
            <a:r>
              <a:rPr lang="en-US" sz="2000" dirty="0" smtClean="0">
                <a:latin typeface="Times New Roman" pitchFamily="18" charset="0"/>
                <a:cs typeface="Times New Roman" pitchFamily="18" charset="0"/>
              </a:rPr>
              <a:t> on less than fair value terms or lend money to the organization on greater than fair value terms.</a:t>
            </a:r>
          </a:p>
          <a:p>
            <a:pPr lvl="1" algn="just"/>
            <a:r>
              <a:rPr lang="en-US" sz="2000" b="1" dirty="0" smtClean="0">
                <a:latin typeface="Times New Roman" pitchFamily="18" charset="0"/>
                <a:cs typeface="Times New Roman" pitchFamily="18" charset="0"/>
              </a:rPr>
              <a:t>Engage in one of the above transactions </a:t>
            </a:r>
            <a:r>
              <a:rPr lang="en-US" sz="2000" dirty="0" smtClean="0">
                <a:latin typeface="Times New Roman" pitchFamily="18" charset="0"/>
                <a:cs typeface="Times New Roman" pitchFamily="18" charset="0"/>
              </a:rPr>
              <a:t>with an entity controlled by the organization.</a:t>
            </a:r>
          </a:p>
          <a:p>
            <a:endParaRPr lang="en-US" dirty="0"/>
          </a:p>
        </p:txBody>
      </p:sp>
      <p:sp>
        <p:nvSpPr>
          <p:cNvPr id="4" name="Slide Number Placeholder 3"/>
          <p:cNvSpPr>
            <a:spLocks noGrp="1"/>
          </p:cNvSpPr>
          <p:nvPr>
            <p:ph type="sldNum" idx="10"/>
          </p:nvPr>
        </p:nvSpPr>
        <p:spPr/>
        <p:txBody>
          <a:bodyPr/>
          <a:lstStyle/>
          <a:p>
            <a:fld id="{3DE45EF3-2884-432C-A7E4-A83644699257}" type="slidenum">
              <a:rPr lang="en-US" smtClean="0"/>
              <a:pPr/>
              <a:t>9</a:t>
            </a:fld>
            <a:endParaRPr lang="en-US" dirty="0"/>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Gray Reed PowerPoint Template (Advanced)">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1000"/>
          </a:lnSpc>
          <a:spcBef>
            <a:spcPct val="0"/>
          </a:spcBef>
          <a:spcAft>
            <a:spcPct val="0"/>
          </a:spcAft>
          <a:buClr>
            <a:srgbClr val="000000"/>
          </a:buClr>
          <a:buSzPct val="100000"/>
          <a:buFont typeface="Futura Bk" pitchFamily="34" charset="0"/>
          <a:buNone/>
          <a:tabLst/>
          <a:defRPr kumimoji="0" lang="en-GB" sz="1800" b="0" i="0" u="none" strike="noStrike" cap="none" normalizeH="0" baseline="0" smtClean="0">
            <a:ln>
              <a:noFill/>
            </a:ln>
            <a:solidFill>
              <a:schemeClr val="bg1"/>
            </a:solidFill>
            <a:effectLst/>
            <a:latin typeface="Futura Bk"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1000"/>
          </a:lnSpc>
          <a:spcBef>
            <a:spcPct val="0"/>
          </a:spcBef>
          <a:spcAft>
            <a:spcPct val="0"/>
          </a:spcAft>
          <a:buClr>
            <a:srgbClr val="000000"/>
          </a:buClr>
          <a:buSzPct val="100000"/>
          <a:buFont typeface="Futura Bk" pitchFamily="34" charset="0"/>
          <a:buNone/>
          <a:tabLst/>
          <a:defRPr kumimoji="0" lang="en-GB" sz="1800" b="0" i="0" u="none" strike="noStrike" cap="none" normalizeH="0" baseline="0" smtClean="0">
            <a:ln>
              <a:noFill/>
            </a:ln>
            <a:solidFill>
              <a:schemeClr val="bg1"/>
            </a:solidFill>
            <a:effectLst/>
            <a:latin typeface="Futura Bk"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RM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1000"/>
          </a:lnSpc>
          <a:spcBef>
            <a:spcPct val="0"/>
          </a:spcBef>
          <a:spcAft>
            <a:spcPct val="0"/>
          </a:spcAft>
          <a:buClr>
            <a:srgbClr val="000000"/>
          </a:buClr>
          <a:buSzPct val="100000"/>
          <a:buFont typeface="Futura Bk" pitchFamily="34" charset="0"/>
          <a:buNone/>
          <a:tabLst/>
          <a:defRPr kumimoji="0" lang="en-GB" sz="1800" b="0" i="0" u="none" strike="noStrike" cap="none" normalizeH="0" baseline="0" smtClean="0">
            <a:ln>
              <a:noFill/>
            </a:ln>
            <a:solidFill>
              <a:schemeClr val="bg1"/>
            </a:solidFill>
            <a:effectLst/>
            <a:latin typeface="Futura Bk"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1000"/>
          </a:lnSpc>
          <a:spcBef>
            <a:spcPct val="0"/>
          </a:spcBef>
          <a:spcAft>
            <a:spcPct val="0"/>
          </a:spcAft>
          <a:buClr>
            <a:srgbClr val="000000"/>
          </a:buClr>
          <a:buSzPct val="100000"/>
          <a:buFont typeface="Futura Bk" pitchFamily="34" charset="0"/>
          <a:buNone/>
          <a:tabLst/>
          <a:defRPr kumimoji="0" lang="en-GB" sz="1800" b="0" i="0" u="none" strike="noStrike" cap="none" normalizeH="0" baseline="0" smtClean="0">
            <a:ln>
              <a:noFill/>
            </a:ln>
            <a:solidFill>
              <a:schemeClr val="bg1"/>
            </a:solidFill>
            <a:effectLst/>
            <a:latin typeface="Futura Bk"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LRM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1000"/>
          </a:lnSpc>
          <a:spcBef>
            <a:spcPct val="0"/>
          </a:spcBef>
          <a:spcAft>
            <a:spcPct val="0"/>
          </a:spcAft>
          <a:buClr>
            <a:srgbClr val="000000"/>
          </a:buClr>
          <a:buSzPct val="100000"/>
          <a:buFont typeface="Futura Bk" pitchFamily="34" charset="0"/>
          <a:buNone/>
          <a:tabLst/>
          <a:defRPr kumimoji="0" lang="en-GB" sz="1800" b="0" i="0" u="none" strike="noStrike" cap="none" normalizeH="0" baseline="0" smtClean="0">
            <a:ln>
              <a:noFill/>
            </a:ln>
            <a:solidFill>
              <a:schemeClr val="bg1"/>
            </a:solidFill>
            <a:effectLst/>
            <a:latin typeface="Futura Bk"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1000"/>
          </a:lnSpc>
          <a:spcBef>
            <a:spcPct val="0"/>
          </a:spcBef>
          <a:spcAft>
            <a:spcPct val="0"/>
          </a:spcAft>
          <a:buClr>
            <a:srgbClr val="000000"/>
          </a:buClr>
          <a:buSzPct val="100000"/>
          <a:buFont typeface="Futura Bk" pitchFamily="34" charset="0"/>
          <a:buNone/>
          <a:tabLst/>
          <a:defRPr kumimoji="0" lang="en-GB" sz="1800" b="0" i="0" u="none" strike="noStrike" cap="none" normalizeH="0" baseline="0" smtClean="0">
            <a:ln>
              <a:noFill/>
            </a:ln>
            <a:solidFill>
              <a:schemeClr val="bg1"/>
            </a:solidFill>
            <a:effectLst/>
            <a:latin typeface="Futura Bk"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_dlc_DocIdUrl xmlns="d5ea8832-8005-40bc-958c-9b434c3b87dd">
      <Url>https://intranet.lrmlaw.com/clientDevelopment/_layouts/DocIdRedir.aspx?ID=RCAHYNJQRA5T-10-56</Url>
      <Description>RCAHYNJQRA5T-10-56</Description>
    </_dlc_DocIdUrl>
    <_dlc_DocId xmlns="d5ea8832-8005-40bc-958c-9b434c3b87dd">RCAHYNJQRA5T-10-56</_dlc_Doc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AEEAE2AD3ABB6144B6800E05840027F3" ma:contentTypeVersion="1" ma:contentTypeDescription="Create a new document." ma:contentTypeScope="" ma:versionID="d581e2ed214d69e02ca12a65d02aad4f">
  <xsd:schema xmlns:xsd="http://www.w3.org/2001/XMLSchema" xmlns:xs="http://www.w3.org/2001/XMLSchema" xmlns:p="http://schemas.microsoft.com/office/2006/metadata/properties" xmlns:ns2="d5ea8832-8005-40bc-958c-9b434c3b87dd" targetNamespace="http://schemas.microsoft.com/office/2006/metadata/properties" ma:root="true" ma:fieldsID="6f5151ba7b377154892cc7005ecafc49" ns2:_="">
    <xsd:import namespace="d5ea8832-8005-40bc-958c-9b434c3b87d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ea8832-8005-40bc-958c-9b434c3b87d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AF10BD-D038-46E4-BD65-8640FA2B1575}">
  <ds:schemaRefs>
    <ds:schemaRef ds:uri="http://purl.org/dc/terms/"/>
    <ds:schemaRef ds:uri="d5ea8832-8005-40bc-958c-9b434c3b87dd"/>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902BEA1-B191-4F03-ACB5-B75AC90E1AF0}">
  <ds:schemaRefs>
    <ds:schemaRef ds:uri="http://schemas.microsoft.com/sharepoint/v3/contenttype/forms"/>
  </ds:schemaRefs>
</ds:datastoreItem>
</file>

<file path=customXml/itemProps3.xml><?xml version="1.0" encoding="utf-8"?>
<ds:datastoreItem xmlns:ds="http://schemas.openxmlformats.org/officeDocument/2006/customXml" ds:itemID="{2F22CD42-27AA-4522-867D-D653221EB089}">
  <ds:schemaRefs>
    <ds:schemaRef ds:uri="http://schemas.microsoft.com/sharepoint/events"/>
  </ds:schemaRefs>
</ds:datastoreItem>
</file>

<file path=customXml/itemProps4.xml><?xml version="1.0" encoding="utf-8"?>
<ds:datastoreItem xmlns:ds="http://schemas.openxmlformats.org/officeDocument/2006/customXml" ds:itemID="{22BA863E-07E8-42E0-8115-7E3AA93BF9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ea8832-8005-40bc-958c-9b434c3b87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Gray Reed PowerPoint Template (Advanced)</Template>
  <TotalTime>2</TotalTime>
  <Words>1256</Words>
  <Application>Microsoft Office PowerPoint</Application>
  <PresentationFormat>On-screen Show (4:3)</PresentationFormat>
  <Paragraphs>217</Paragraphs>
  <Slides>23</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23</vt:i4>
      </vt:variant>
    </vt:vector>
  </HeadingPairs>
  <TitlesOfParts>
    <vt:vector size="35" baseType="lpstr">
      <vt:lpstr>Adobe Garamond Pro</vt:lpstr>
      <vt:lpstr>Arial</vt:lpstr>
      <vt:lpstr>Book Antiqua</vt:lpstr>
      <vt:lpstr>Calibri</vt:lpstr>
      <vt:lpstr>Courier New</vt:lpstr>
      <vt:lpstr>Futura Bk</vt:lpstr>
      <vt:lpstr>Georgia</vt:lpstr>
      <vt:lpstr>Times New Roman</vt:lpstr>
      <vt:lpstr>Wingdings</vt:lpstr>
      <vt:lpstr>Gray Reed PowerPoint Template (Advanced)</vt:lpstr>
      <vt:lpstr>LRM Theme</vt:lpstr>
      <vt:lpstr>1_LRM Theme</vt:lpstr>
      <vt:lpstr>Nonprofit Compensation:  Risks, Rules and Best Practices</vt:lpstr>
      <vt:lpstr>Overview</vt:lpstr>
      <vt:lpstr>Issue:  Inurement/Impermissible Private Benefit</vt:lpstr>
      <vt:lpstr>Private Inurement Penalties</vt:lpstr>
      <vt:lpstr>IRS Criteria for Reasonableness</vt:lpstr>
      <vt:lpstr>IRC 162 Factors: Reasonable Comp.</vt:lpstr>
      <vt:lpstr>IRC 162 Factors: Reasonable Comp.  - Cont.</vt:lpstr>
      <vt:lpstr>What is Compensation?</vt:lpstr>
      <vt:lpstr>Issues with Benefits/Perquisites</vt:lpstr>
      <vt:lpstr>Excess Benefit Examples</vt:lpstr>
      <vt:lpstr>Excess Benefits: Exclusions</vt:lpstr>
      <vt:lpstr>Issues with Contingent Compensation</vt:lpstr>
      <vt:lpstr>Application to Non-Profits</vt:lpstr>
      <vt:lpstr>Examples on Contingent Comp.</vt:lpstr>
      <vt:lpstr>Rebuttable Presumption of Reasonableness  (Safe Harbor)</vt:lpstr>
      <vt:lpstr>IRS SAFE HARBOR</vt:lpstr>
      <vt:lpstr>Compensation Committee</vt:lpstr>
      <vt:lpstr>IRS SAFE HARBOR</vt:lpstr>
      <vt:lpstr>IRS SAFE HARBOR</vt:lpstr>
      <vt:lpstr>IRS SAFE HARBOR</vt:lpstr>
      <vt:lpstr>            Common Compensation Surveys </vt:lpstr>
      <vt:lpstr>Charity Navigator Example:  Size, Geography</vt:lpstr>
      <vt:lpstr>Charity Navigator:  Mission/Category</vt:lpstr>
    </vt:vector>
  </TitlesOfParts>
  <Company>Looper Reed &amp; McGraw 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mblachly</dc:creator>
  <cp:lastModifiedBy>Laura Barnett</cp:lastModifiedBy>
  <cp:revision>83</cp:revision>
  <dcterms:created xsi:type="dcterms:W3CDTF">2014-01-17T20:37:35Z</dcterms:created>
  <dcterms:modified xsi:type="dcterms:W3CDTF">2014-04-16T19:44:49Z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0x010100AEEAE2AD3ABB6144B6800E05840027F3</vt:lpwstr>
  </property>
  <property fmtid="{D5CDD505-2E9C-101B-9397-08002B2CF9AE}" pid="3" name="_dlc_DocIdItemGuid">
    <vt:lpwstr>4eee1662-38f7-42ae-ba40-a94584f3f71b</vt:lpwstr>
  </property>
</Properties>
</file>