
<file path=[Content_Types].xml><?xml version="1.0" encoding="utf-8"?>
<Types xmlns="http://schemas.openxmlformats.org/package/2006/content-types">
  <Override PartName="/customXml/itemProps3.xml" ContentType="application/vnd.openxmlformats-officedocument.customXml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customXml/itemProps4.xml" ContentType="application/vnd.openxmlformats-officedocument.customXml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7" r:id="rId5"/>
  </p:sldMasterIdLst>
  <p:notesMasterIdLst>
    <p:notesMasterId r:id="rId27"/>
  </p:notesMasterIdLst>
  <p:handoutMasterIdLst>
    <p:handoutMasterId r:id="rId28"/>
  </p:handoutMasterIdLst>
  <p:sldIdLst>
    <p:sldId id="257" r:id="rId6"/>
    <p:sldId id="273" r:id="rId7"/>
    <p:sldId id="274" r:id="rId8"/>
    <p:sldId id="275" r:id="rId9"/>
    <p:sldId id="300" r:id="rId10"/>
    <p:sldId id="296" r:id="rId11"/>
    <p:sldId id="276" r:id="rId12"/>
    <p:sldId id="281" r:id="rId13"/>
    <p:sldId id="279" r:id="rId14"/>
    <p:sldId id="301" r:id="rId15"/>
    <p:sldId id="298" r:id="rId16"/>
    <p:sldId id="299" r:id="rId17"/>
    <p:sldId id="268" r:id="rId18"/>
    <p:sldId id="269" r:id="rId19"/>
    <p:sldId id="267" r:id="rId20"/>
    <p:sldId id="278" r:id="rId21"/>
    <p:sldId id="271" r:id="rId22"/>
    <p:sldId id="280" r:id="rId23"/>
    <p:sldId id="282" r:id="rId24"/>
    <p:sldId id="283" r:id="rId25"/>
    <p:sldId id="284" r:id="rId26"/>
  </p:sldIdLst>
  <p:sldSz cx="9144000" cy="6858000" type="screen4x3"/>
  <p:notesSz cx="6950075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54D83"/>
    <a:srgbClr val="32348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05" autoAdjust="0"/>
    <p:restoredTop sz="87485" autoAdjust="0"/>
  </p:normalViewPr>
  <p:slideViewPr>
    <p:cSldViewPr>
      <p:cViewPr>
        <p:scale>
          <a:sx n="66" d="100"/>
          <a:sy n="66" d="100"/>
        </p:scale>
        <p:origin x="-1740" y="-3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2" d="100"/>
          <a:sy n="82" d="100"/>
        </p:scale>
        <p:origin x="-3222" y="-78"/>
      </p:cViewPr>
      <p:guideLst>
        <p:guide orient="horz" pos="2909"/>
        <p:guide pos="2189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theme" Target="theme/theme1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2329" cy="462120"/>
          </a:xfrm>
          <a:prstGeom prst="rect">
            <a:avLst/>
          </a:prstGeom>
        </p:spPr>
        <p:txBody>
          <a:bodyPr vert="horz" lIns="90763" tIns="45382" rIns="90763" bIns="4538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6173" y="0"/>
            <a:ext cx="3012329" cy="462120"/>
          </a:xfrm>
          <a:prstGeom prst="rect">
            <a:avLst/>
          </a:prstGeom>
        </p:spPr>
        <p:txBody>
          <a:bodyPr vert="horz" lIns="90763" tIns="45382" rIns="90763" bIns="45382" rtlCol="0"/>
          <a:lstStyle>
            <a:lvl1pPr algn="r">
              <a:defRPr sz="1200"/>
            </a:lvl1pPr>
          </a:lstStyle>
          <a:p>
            <a:fld id="{1E72780A-D0E7-4F71-9E7A-B8A744B3FAC1}" type="datetimeFigureOut">
              <a:rPr lang="en-US" smtClean="0"/>
              <a:pPr/>
              <a:t>2/3/2014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378"/>
            <a:ext cx="3012329" cy="462120"/>
          </a:xfrm>
          <a:prstGeom prst="rect">
            <a:avLst/>
          </a:prstGeom>
        </p:spPr>
        <p:txBody>
          <a:bodyPr vert="horz" lIns="90763" tIns="45382" rIns="90763" bIns="4538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6173" y="8772378"/>
            <a:ext cx="3012329" cy="462120"/>
          </a:xfrm>
          <a:prstGeom prst="rect">
            <a:avLst/>
          </a:prstGeom>
        </p:spPr>
        <p:txBody>
          <a:bodyPr vert="horz" lIns="90763" tIns="45382" rIns="90763" bIns="45382" rtlCol="0" anchor="b"/>
          <a:lstStyle>
            <a:lvl1pPr algn="r">
              <a:defRPr sz="1200"/>
            </a:lvl1pPr>
          </a:lstStyle>
          <a:p>
            <a:fld id="{6093DE5C-DB14-4637-AEA7-22753B9C983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1804"/>
          </a:xfrm>
          <a:prstGeom prst="rect">
            <a:avLst/>
          </a:prstGeom>
        </p:spPr>
        <p:txBody>
          <a:bodyPr vert="horz" lIns="92487" tIns="46244" rIns="92487" bIns="46244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6768" y="0"/>
            <a:ext cx="3011699" cy="461804"/>
          </a:xfrm>
          <a:prstGeom prst="rect">
            <a:avLst/>
          </a:prstGeom>
        </p:spPr>
        <p:txBody>
          <a:bodyPr vert="horz" lIns="92487" tIns="46244" rIns="92487" bIns="46244" rtlCol="0"/>
          <a:lstStyle>
            <a:lvl1pPr algn="r">
              <a:defRPr sz="1200"/>
            </a:lvl1pPr>
          </a:lstStyle>
          <a:p>
            <a:fld id="{B31E1EF4-5965-458D-8209-D2429FBB492E}" type="datetimeFigureOut">
              <a:rPr lang="en-US" smtClean="0"/>
              <a:pPr/>
              <a:t>2/3/2014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692150"/>
            <a:ext cx="4616450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87" tIns="46244" rIns="92487" bIns="46244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008" y="4387136"/>
            <a:ext cx="5560060" cy="4156234"/>
          </a:xfrm>
          <a:prstGeom prst="rect">
            <a:avLst/>
          </a:prstGeom>
        </p:spPr>
        <p:txBody>
          <a:bodyPr vert="horz" lIns="92487" tIns="46244" rIns="92487" bIns="46244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9"/>
            <a:ext cx="3011699" cy="461804"/>
          </a:xfrm>
          <a:prstGeom prst="rect">
            <a:avLst/>
          </a:prstGeom>
        </p:spPr>
        <p:txBody>
          <a:bodyPr vert="horz" lIns="92487" tIns="46244" rIns="92487" bIns="46244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6768" y="8772669"/>
            <a:ext cx="3011699" cy="461804"/>
          </a:xfrm>
          <a:prstGeom prst="rect">
            <a:avLst/>
          </a:prstGeom>
        </p:spPr>
        <p:txBody>
          <a:bodyPr vert="horz" lIns="92487" tIns="46244" rIns="92487" bIns="46244" rtlCol="0" anchor="b"/>
          <a:lstStyle>
            <a:lvl1pPr algn="r">
              <a:defRPr sz="1200"/>
            </a:lvl1pPr>
          </a:lstStyle>
          <a:p>
            <a:fld id="{E83D91B3-FF5B-476C-8E5E-6C139A60B6B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3D91B3-FF5B-476C-8E5E-6C139A60B6BD}" type="slidenum">
              <a:rPr lang="en-US" smtClean="0"/>
              <a:pPr/>
              <a:t>10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514600"/>
            <a:ext cx="6629400" cy="3124200"/>
          </a:xfrm>
        </p:spPr>
        <p:txBody>
          <a:bodyPr/>
          <a:lstStyle>
            <a:lvl1pPr marL="0" indent="0" algn="ctr">
              <a:buNone/>
              <a:defRPr sz="4500">
                <a:solidFill>
                  <a:srgbClr val="C00000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3DE45EF3-2884-432C-A7E4-A8364469925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28625" y="114300"/>
            <a:ext cx="8239125" cy="876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dirty="0" smtClean="0"/>
          </a:p>
        </p:txBody>
      </p:sp>
    </p:spTree>
  </p:cSld>
  <p:clrMapOvr>
    <a:masterClrMapping/>
  </p:clrMapOvr>
  <p:transition spd="med"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3DE45EF3-2884-432C-A7E4-A8364469925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00825" y="114300"/>
            <a:ext cx="2066925" cy="59594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00050" y="114300"/>
            <a:ext cx="6048375" cy="59594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3DE45EF3-2884-432C-A7E4-A8364469925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28625" y="114300"/>
            <a:ext cx="8239125" cy="876300"/>
          </a:xfrm>
        </p:spPr>
        <p:txBody>
          <a:bodyPr/>
          <a:lstStyle>
            <a:lvl1pPr>
              <a:defRPr baseline="0">
                <a:latin typeface="Adobe Garamond Pro" pitchFamily="18" charset="0"/>
              </a:defRPr>
            </a:lvl1pPr>
          </a:lstStyle>
          <a:p>
            <a:r>
              <a:rPr lang="en-US" dirty="0" smtClean="0"/>
              <a:t>Client Development Board Report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6887" y="1371600"/>
            <a:ext cx="8266113" cy="4625975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3DE45EF3-2884-432C-A7E4-A8364469925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latin typeface="+mn-lt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3DE45EF3-2884-432C-A7E4-A8364469925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0050" y="1447800"/>
            <a:ext cx="4056063" cy="4625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08513" y="1447800"/>
            <a:ext cx="4057650" cy="4625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3DE45EF3-2884-432C-A7E4-A8364469925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C0000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C0000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3DE45EF3-2884-432C-A7E4-A8364469925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28625" y="114300"/>
            <a:ext cx="8239125" cy="8763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ransition spd="med"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3DE45EF3-2884-432C-A7E4-A8364469925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3DE45EF3-2884-432C-A7E4-A8364469925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3DE45EF3-2884-432C-A7E4-A8364469925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3DE45EF3-2884-432C-A7E4-A8364469925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28625" y="114300"/>
            <a:ext cx="8239125" cy="876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447800"/>
            <a:ext cx="8266113" cy="4625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outline text format</a:t>
            </a:r>
          </a:p>
          <a:p>
            <a:pPr lvl="1"/>
            <a:r>
              <a:rPr lang="en-GB" dirty="0" smtClean="0"/>
              <a:t>Second Outline Level</a:t>
            </a:r>
          </a:p>
          <a:p>
            <a:pPr lvl="2"/>
            <a:r>
              <a:rPr lang="en-GB" dirty="0" smtClean="0"/>
              <a:t>Third Outline Level</a:t>
            </a:r>
          </a:p>
          <a:p>
            <a:pPr lvl="3"/>
            <a:r>
              <a:rPr lang="en-GB" dirty="0" smtClean="0"/>
              <a:t>Fourth Outline Level</a:t>
            </a:r>
          </a:p>
          <a:p>
            <a:pPr lvl="4"/>
            <a:r>
              <a:rPr lang="en-GB" dirty="0" smtClean="0"/>
              <a:t>Fifth Outline Level</a:t>
            </a:r>
          </a:p>
          <a:p>
            <a:pPr lvl="4"/>
            <a:r>
              <a:rPr lang="en-GB" dirty="0" smtClean="0"/>
              <a:t>Sixth Outline Level</a:t>
            </a:r>
          </a:p>
          <a:p>
            <a:pPr lvl="4"/>
            <a:r>
              <a:rPr lang="en-GB" dirty="0" smtClean="0"/>
              <a:t>Seventh Outline Level</a:t>
            </a:r>
          </a:p>
          <a:p>
            <a:pPr lvl="4"/>
            <a:r>
              <a:rPr lang="en-GB" dirty="0" smtClean="0"/>
              <a:t>Eighth Outline Level</a:t>
            </a:r>
          </a:p>
          <a:p>
            <a:pPr lvl="4"/>
            <a:r>
              <a:rPr lang="en-GB" dirty="0" smtClean="0"/>
              <a:t>Ninth Outline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228600" y="6324600"/>
            <a:ext cx="381000" cy="2301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eaLnBrk="0" hangingPunct="0">
              <a:lnSpc>
                <a:spcPct val="100000"/>
              </a:lnSpc>
              <a:buClr>
                <a:srgbClr val="848589"/>
              </a:buCl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900">
                <a:solidFill>
                  <a:srgbClr val="848589"/>
                </a:solidFill>
              </a:defRPr>
            </a:lvl1pPr>
          </a:lstStyle>
          <a:p>
            <a:fld id="{3DE45EF3-2884-432C-A7E4-A8364469925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32" name="Text Box 8"/>
          <p:cNvSpPr txBox="1">
            <a:spLocks noChangeArrowheads="1"/>
          </p:cNvSpPr>
          <p:nvPr/>
        </p:nvSpPr>
        <p:spPr bwMode="auto">
          <a:xfrm>
            <a:off x="1803400" y="6308725"/>
            <a:ext cx="535940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1" name="Straight Connector 10"/>
          <p:cNvCxnSpPr/>
          <p:nvPr/>
        </p:nvCxnSpPr>
        <p:spPr bwMode="auto">
          <a:xfrm>
            <a:off x="457200" y="1143000"/>
            <a:ext cx="822960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12" name="Picture 11" descr="Looper Reed Logo (color).jp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7758866" y="5944050"/>
            <a:ext cx="1180556" cy="654870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0" y="6629400"/>
            <a:ext cx="9144000" cy="2286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152400" y="6639479"/>
            <a:ext cx="2971800" cy="218521"/>
          </a:xfrm>
          <a:prstGeom prst="rect">
            <a:avLst/>
          </a:prstGeom>
          <a:noFill/>
        </p:spPr>
        <p:txBody>
          <a:bodyPr wrap="square" tIns="18288" rtlCol="0">
            <a:spAutoFit/>
          </a:bodyPr>
          <a:lstStyle/>
          <a:p>
            <a:r>
              <a:rPr lang="en-US" sz="1000" b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©</a:t>
            </a:r>
            <a:r>
              <a:rPr lang="en-US" sz="1000" b="0" baseline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000" b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Gray Reed &amp; McGraw, P.C.</a:t>
            </a:r>
            <a:endParaRPr lang="en-US" sz="1000" b="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</p:sldLayoutIdLst>
  <p:transition spd="med">
    <p:fade thruBlk="1"/>
  </p:transition>
  <p:txStyles>
    <p:titleStyle>
      <a:lvl1pPr algn="l" defTabSz="457200" rtl="0" eaLnBrk="1" fontAlgn="base" hangingPunct="1">
        <a:lnSpc>
          <a:spcPct val="82000"/>
        </a:lnSpc>
        <a:spcBef>
          <a:spcPts val="1125"/>
        </a:spcBef>
        <a:spcAft>
          <a:spcPct val="0"/>
        </a:spcAft>
        <a:buClr>
          <a:srgbClr val="000000"/>
        </a:buClr>
        <a:buSzPct val="100000"/>
        <a:buFont typeface="Futura Bk" pitchFamily="34" charset="0"/>
        <a:defRPr sz="3600" b="1">
          <a:solidFill>
            <a:schemeClr val="bg1">
              <a:lumMod val="65000"/>
            </a:schemeClr>
          </a:solidFill>
          <a:latin typeface="Adobe Garamond Pro" pitchFamily="18" charset="0"/>
          <a:ea typeface="+mj-ea"/>
          <a:cs typeface="+mj-cs"/>
        </a:defRPr>
      </a:lvl1pPr>
      <a:lvl2pPr algn="l" defTabSz="457200" rtl="0" eaLnBrk="1" fontAlgn="base" hangingPunct="1">
        <a:lnSpc>
          <a:spcPct val="82000"/>
        </a:lnSpc>
        <a:spcBef>
          <a:spcPts val="1125"/>
        </a:spcBef>
        <a:spcAft>
          <a:spcPct val="0"/>
        </a:spcAft>
        <a:buClr>
          <a:srgbClr val="000000"/>
        </a:buClr>
        <a:buSzPct val="100000"/>
        <a:buFont typeface="Futura Bk" pitchFamily="34" charset="0"/>
        <a:defRPr sz="3600">
          <a:solidFill>
            <a:srgbClr val="000000"/>
          </a:solidFill>
          <a:latin typeface="Futura Bk" pitchFamily="34" charset="0"/>
        </a:defRPr>
      </a:lvl2pPr>
      <a:lvl3pPr algn="l" defTabSz="457200" rtl="0" eaLnBrk="1" fontAlgn="base" hangingPunct="1">
        <a:lnSpc>
          <a:spcPct val="82000"/>
        </a:lnSpc>
        <a:spcBef>
          <a:spcPts val="1125"/>
        </a:spcBef>
        <a:spcAft>
          <a:spcPct val="0"/>
        </a:spcAft>
        <a:buClr>
          <a:srgbClr val="000000"/>
        </a:buClr>
        <a:buSzPct val="100000"/>
        <a:buFont typeface="Futura Bk" pitchFamily="34" charset="0"/>
        <a:defRPr sz="3600">
          <a:solidFill>
            <a:srgbClr val="000000"/>
          </a:solidFill>
          <a:latin typeface="Futura Bk" pitchFamily="34" charset="0"/>
        </a:defRPr>
      </a:lvl3pPr>
      <a:lvl4pPr algn="l" defTabSz="457200" rtl="0" eaLnBrk="1" fontAlgn="base" hangingPunct="1">
        <a:lnSpc>
          <a:spcPct val="82000"/>
        </a:lnSpc>
        <a:spcBef>
          <a:spcPts val="1125"/>
        </a:spcBef>
        <a:spcAft>
          <a:spcPct val="0"/>
        </a:spcAft>
        <a:buClr>
          <a:srgbClr val="000000"/>
        </a:buClr>
        <a:buSzPct val="100000"/>
        <a:buFont typeface="Futura Bk" pitchFamily="34" charset="0"/>
        <a:defRPr sz="3600">
          <a:solidFill>
            <a:srgbClr val="000000"/>
          </a:solidFill>
          <a:latin typeface="Futura Bk" pitchFamily="34" charset="0"/>
        </a:defRPr>
      </a:lvl4pPr>
      <a:lvl5pPr algn="l" defTabSz="457200" rtl="0" eaLnBrk="1" fontAlgn="base" hangingPunct="1">
        <a:lnSpc>
          <a:spcPct val="82000"/>
        </a:lnSpc>
        <a:spcBef>
          <a:spcPts val="1125"/>
        </a:spcBef>
        <a:spcAft>
          <a:spcPct val="0"/>
        </a:spcAft>
        <a:buClr>
          <a:srgbClr val="000000"/>
        </a:buClr>
        <a:buSzPct val="100000"/>
        <a:buFont typeface="Futura Bk" pitchFamily="34" charset="0"/>
        <a:defRPr sz="3600">
          <a:solidFill>
            <a:srgbClr val="000000"/>
          </a:solidFill>
          <a:latin typeface="Futura Bk" pitchFamily="34" charset="0"/>
        </a:defRPr>
      </a:lvl5pPr>
      <a:lvl6pPr marL="457200" algn="l" defTabSz="457200" rtl="0" eaLnBrk="1" fontAlgn="base" hangingPunct="1">
        <a:lnSpc>
          <a:spcPct val="82000"/>
        </a:lnSpc>
        <a:spcBef>
          <a:spcPts val="1125"/>
        </a:spcBef>
        <a:spcAft>
          <a:spcPct val="0"/>
        </a:spcAft>
        <a:buClr>
          <a:srgbClr val="000000"/>
        </a:buClr>
        <a:buSzPct val="100000"/>
        <a:buFont typeface="Futura Bk" pitchFamily="34" charset="0"/>
        <a:defRPr sz="3600">
          <a:solidFill>
            <a:srgbClr val="000000"/>
          </a:solidFill>
          <a:latin typeface="Futura Bk" pitchFamily="34" charset="0"/>
        </a:defRPr>
      </a:lvl6pPr>
      <a:lvl7pPr marL="914400" algn="l" defTabSz="457200" rtl="0" eaLnBrk="1" fontAlgn="base" hangingPunct="1">
        <a:lnSpc>
          <a:spcPct val="82000"/>
        </a:lnSpc>
        <a:spcBef>
          <a:spcPts val="1125"/>
        </a:spcBef>
        <a:spcAft>
          <a:spcPct val="0"/>
        </a:spcAft>
        <a:buClr>
          <a:srgbClr val="000000"/>
        </a:buClr>
        <a:buSzPct val="100000"/>
        <a:buFont typeface="Futura Bk" pitchFamily="34" charset="0"/>
        <a:defRPr sz="3600">
          <a:solidFill>
            <a:srgbClr val="000000"/>
          </a:solidFill>
          <a:latin typeface="Futura Bk" pitchFamily="34" charset="0"/>
        </a:defRPr>
      </a:lvl7pPr>
      <a:lvl8pPr marL="1371600" algn="l" defTabSz="457200" rtl="0" eaLnBrk="1" fontAlgn="base" hangingPunct="1">
        <a:lnSpc>
          <a:spcPct val="82000"/>
        </a:lnSpc>
        <a:spcBef>
          <a:spcPts val="1125"/>
        </a:spcBef>
        <a:spcAft>
          <a:spcPct val="0"/>
        </a:spcAft>
        <a:buClr>
          <a:srgbClr val="000000"/>
        </a:buClr>
        <a:buSzPct val="100000"/>
        <a:buFont typeface="Futura Bk" pitchFamily="34" charset="0"/>
        <a:defRPr sz="3600">
          <a:solidFill>
            <a:srgbClr val="000000"/>
          </a:solidFill>
          <a:latin typeface="Futura Bk" pitchFamily="34" charset="0"/>
        </a:defRPr>
      </a:lvl8pPr>
      <a:lvl9pPr marL="1828800" algn="l" defTabSz="457200" rtl="0" eaLnBrk="1" fontAlgn="base" hangingPunct="1">
        <a:lnSpc>
          <a:spcPct val="82000"/>
        </a:lnSpc>
        <a:spcBef>
          <a:spcPts val="1125"/>
        </a:spcBef>
        <a:spcAft>
          <a:spcPct val="0"/>
        </a:spcAft>
        <a:buClr>
          <a:srgbClr val="000000"/>
        </a:buClr>
        <a:buSzPct val="100000"/>
        <a:buFont typeface="Futura Bk" pitchFamily="34" charset="0"/>
        <a:defRPr sz="3600">
          <a:solidFill>
            <a:srgbClr val="000000"/>
          </a:solidFill>
          <a:latin typeface="Futura Bk" pitchFamily="34" charset="0"/>
        </a:defRPr>
      </a:lvl9pPr>
    </p:titleStyle>
    <p:bodyStyle>
      <a:lvl1pPr marL="228600" indent="-228600" algn="l" defTabSz="457200" rtl="0" eaLnBrk="1" fontAlgn="base" hangingPunct="1">
        <a:lnSpc>
          <a:spcPct val="82000"/>
        </a:lnSpc>
        <a:spcBef>
          <a:spcPts val="875"/>
        </a:spcBef>
        <a:spcAft>
          <a:spcPts val="350"/>
        </a:spcAft>
        <a:buClr>
          <a:srgbClr val="C00000"/>
        </a:buClr>
        <a:buSzPct val="80000"/>
        <a:buFont typeface="Wingdings" pitchFamily="2" charset="2"/>
        <a:buChar char="§"/>
        <a:defRPr sz="2800">
          <a:solidFill>
            <a:srgbClr val="000000"/>
          </a:solidFill>
          <a:latin typeface="Arial" pitchFamily="34" charset="0"/>
          <a:ea typeface="+mn-ea"/>
          <a:cs typeface="Arial" pitchFamily="34" charset="0"/>
        </a:defRPr>
      </a:lvl1pPr>
      <a:lvl2pPr marL="565150" indent="-228600" algn="l" defTabSz="457200" rtl="0" eaLnBrk="1" fontAlgn="base" hangingPunct="1">
        <a:lnSpc>
          <a:spcPct val="82000"/>
        </a:lnSpc>
        <a:spcBef>
          <a:spcPts val="750"/>
        </a:spcBef>
        <a:spcAft>
          <a:spcPts val="300"/>
        </a:spcAft>
        <a:buClr>
          <a:srgbClr val="C00000"/>
        </a:buClr>
        <a:buSzPct val="100000"/>
        <a:buFont typeface="Wingdings" pitchFamily="2" charset="2"/>
        <a:buChar char="§"/>
        <a:defRPr sz="2400">
          <a:solidFill>
            <a:srgbClr val="000000"/>
          </a:solidFill>
          <a:latin typeface="Arial" pitchFamily="34" charset="0"/>
          <a:cs typeface="Arial" pitchFamily="34" charset="0"/>
        </a:defRPr>
      </a:lvl2pPr>
      <a:lvl3pPr marL="914400" indent="-228600" algn="l" defTabSz="457200" rtl="0" eaLnBrk="1" fontAlgn="base" hangingPunct="1">
        <a:lnSpc>
          <a:spcPct val="82000"/>
        </a:lnSpc>
        <a:spcBef>
          <a:spcPts val="625"/>
        </a:spcBef>
        <a:spcAft>
          <a:spcPts val="250"/>
        </a:spcAft>
        <a:buClr>
          <a:srgbClr val="C00000"/>
        </a:buClr>
        <a:buSzPct val="100000"/>
        <a:buFont typeface="Arial" pitchFamily="34" charset="0"/>
        <a:buChar char="•"/>
        <a:defRPr sz="2000">
          <a:solidFill>
            <a:srgbClr val="000000"/>
          </a:solidFill>
          <a:latin typeface="Arial" pitchFamily="34" charset="0"/>
          <a:cs typeface="Arial" pitchFamily="34" charset="0"/>
        </a:defRPr>
      </a:lvl3pPr>
      <a:lvl4pPr marL="1250950" indent="-228600" algn="l" defTabSz="457200" rtl="0" eaLnBrk="1" fontAlgn="base" hangingPunct="1">
        <a:lnSpc>
          <a:spcPct val="82000"/>
        </a:lnSpc>
        <a:spcBef>
          <a:spcPts val="625"/>
        </a:spcBef>
        <a:spcAft>
          <a:spcPts val="250"/>
        </a:spcAft>
        <a:buClr>
          <a:srgbClr val="C00000"/>
        </a:buClr>
        <a:buSzPct val="100000"/>
        <a:buFont typeface="Courier New" pitchFamily="49" charset="0"/>
        <a:buChar char="o"/>
        <a:defRPr sz="2000">
          <a:solidFill>
            <a:srgbClr val="000000"/>
          </a:solidFill>
          <a:latin typeface="Arial" pitchFamily="34" charset="0"/>
          <a:cs typeface="Arial" pitchFamily="34" charset="0"/>
        </a:defRPr>
      </a:lvl4pPr>
      <a:lvl5pPr marL="1600200" indent="-228600" algn="l" defTabSz="457200" rtl="0" eaLnBrk="1" fontAlgn="base" hangingPunct="1">
        <a:lnSpc>
          <a:spcPct val="82000"/>
        </a:lnSpc>
        <a:spcBef>
          <a:spcPts val="625"/>
        </a:spcBef>
        <a:spcAft>
          <a:spcPts val="250"/>
        </a:spcAft>
        <a:buClr>
          <a:srgbClr val="C00000"/>
        </a:buClr>
        <a:buSzPct val="100000"/>
        <a:buFont typeface="Arial" pitchFamily="34" charset="0"/>
        <a:buChar char="─"/>
        <a:defRPr sz="2000">
          <a:solidFill>
            <a:srgbClr val="000000"/>
          </a:solidFill>
          <a:latin typeface="Arial" pitchFamily="34" charset="0"/>
          <a:cs typeface="Arial" pitchFamily="34" charset="0"/>
        </a:defRPr>
      </a:lvl5pPr>
      <a:lvl6pPr marL="2057400" indent="-228600" algn="l" defTabSz="457200" rtl="0" eaLnBrk="1" fontAlgn="base" hangingPunct="1">
        <a:lnSpc>
          <a:spcPct val="82000"/>
        </a:lnSpc>
        <a:spcBef>
          <a:spcPts val="625"/>
        </a:spcBef>
        <a:spcAft>
          <a:spcPts val="250"/>
        </a:spcAft>
        <a:buClr>
          <a:srgbClr val="ABA69F"/>
        </a:buClr>
        <a:buSzPct val="100000"/>
        <a:buFont typeface="Futura Bk" pitchFamily="34" charset="0"/>
        <a:buChar char="•"/>
        <a:defRPr sz="2000">
          <a:solidFill>
            <a:srgbClr val="000000"/>
          </a:solidFill>
          <a:latin typeface="+mn-lt"/>
        </a:defRPr>
      </a:lvl6pPr>
      <a:lvl7pPr marL="2514600" indent="-228600" algn="l" defTabSz="457200" rtl="0" eaLnBrk="1" fontAlgn="base" hangingPunct="1">
        <a:lnSpc>
          <a:spcPct val="82000"/>
        </a:lnSpc>
        <a:spcBef>
          <a:spcPts val="625"/>
        </a:spcBef>
        <a:spcAft>
          <a:spcPts val="250"/>
        </a:spcAft>
        <a:buClr>
          <a:srgbClr val="ABA69F"/>
        </a:buClr>
        <a:buSzPct val="100000"/>
        <a:buFont typeface="Futura Bk" pitchFamily="34" charset="0"/>
        <a:buChar char="•"/>
        <a:defRPr sz="2000">
          <a:solidFill>
            <a:srgbClr val="000000"/>
          </a:solidFill>
          <a:latin typeface="+mn-lt"/>
        </a:defRPr>
      </a:lvl7pPr>
      <a:lvl8pPr marL="2971800" indent="-228600" algn="l" defTabSz="457200" rtl="0" eaLnBrk="1" fontAlgn="base" hangingPunct="1">
        <a:lnSpc>
          <a:spcPct val="82000"/>
        </a:lnSpc>
        <a:spcBef>
          <a:spcPts val="625"/>
        </a:spcBef>
        <a:spcAft>
          <a:spcPts val="250"/>
        </a:spcAft>
        <a:buClr>
          <a:srgbClr val="ABA69F"/>
        </a:buClr>
        <a:buSzPct val="100000"/>
        <a:buFont typeface="Futura Bk" pitchFamily="34" charset="0"/>
        <a:buChar char="•"/>
        <a:defRPr sz="2000">
          <a:solidFill>
            <a:srgbClr val="000000"/>
          </a:solidFill>
          <a:latin typeface="+mn-lt"/>
        </a:defRPr>
      </a:lvl8pPr>
      <a:lvl9pPr marL="3429000" indent="-228600" algn="l" defTabSz="457200" rtl="0" eaLnBrk="1" fontAlgn="base" hangingPunct="1">
        <a:lnSpc>
          <a:spcPct val="82000"/>
        </a:lnSpc>
        <a:spcBef>
          <a:spcPts val="625"/>
        </a:spcBef>
        <a:spcAft>
          <a:spcPts val="250"/>
        </a:spcAft>
        <a:buClr>
          <a:srgbClr val="ABA69F"/>
        </a:buClr>
        <a:buSzPct val="100000"/>
        <a:buFont typeface="Futura Bk" pitchFamily="34" charset="0"/>
        <a:buChar char="•"/>
        <a:defRPr sz="2000">
          <a:solidFill>
            <a:srgbClr val="0000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bsizer@grayreed.com" TargetMode="External"/><Relationship Id="rId2" Type="http://schemas.openxmlformats.org/officeDocument/2006/relationships/hyperlink" Target="mailto:csartain@grayreed.com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mailto:bsizer@grayreed.com" TargetMode="External"/><Relationship Id="rId2" Type="http://schemas.openxmlformats.org/officeDocument/2006/relationships/hyperlink" Target="mailto:csartain@grayreed.com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Charles Sartain</a:t>
            </a:r>
          </a:p>
          <a:p>
            <a:r>
              <a:rPr lang="en-US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Brooke Sizer</a:t>
            </a:r>
          </a:p>
          <a:p>
            <a:r>
              <a:rPr lang="en-US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Gray Reed &amp; McGraw</a:t>
            </a:r>
          </a:p>
          <a:p>
            <a:r>
              <a:rPr lang="en-US" sz="2800" i="1" dirty="0" smtClean="0">
                <a:solidFill>
                  <a:schemeClr val="tx2">
                    <a:lumMod val="60000"/>
                    <a:lumOff val="40000"/>
                  </a:schemeClr>
                </a:solidFill>
                <a:hlinkClick r:id="rId2"/>
              </a:rPr>
              <a:t>csartain@grayreed.com</a:t>
            </a:r>
            <a:endParaRPr lang="en-US" sz="2800" i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r>
              <a:rPr lang="en-US" sz="2800" i="1" dirty="0" smtClean="0">
                <a:solidFill>
                  <a:schemeClr val="tx2">
                    <a:lumMod val="60000"/>
                    <a:lumOff val="40000"/>
                  </a:schemeClr>
                </a:solidFill>
                <a:hlinkClick r:id="rId3"/>
              </a:rPr>
              <a:t>bsizer@grayreed.com</a:t>
            </a:r>
            <a:r>
              <a:rPr lang="en-US" sz="28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28625" y="114300"/>
            <a:ext cx="8239125" cy="3009900"/>
          </a:xfrm>
        </p:spPr>
        <p:txBody>
          <a:bodyPr/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solidFill>
                  <a:srgbClr val="C00000"/>
                </a:solidFill>
              </a:rPr>
              <a:t/>
            </a:r>
            <a:br>
              <a:rPr lang="en-US" dirty="0" smtClean="0">
                <a:solidFill>
                  <a:srgbClr val="C00000"/>
                </a:solidFill>
              </a:rPr>
            </a:br>
            <a:r>
              <a:rPr lang="en-US" dirty="0" smtClean="0">
                <a:solidFill>
                  <a:srgbClr val="C00000"/>
                </a:solidFill>
              </a:rPr>
              <a:t> </a:t>
            </a:r>
            <a:br>
              <a:rPr lang="en-US" dirty="0" smtClean="0">
                <a:solidFill>
                  <a:srgbClr val="C00000"/>
                </a:solidFill>
              </a:rPr>
            </a:br>
            <a:r>
              <a:rPr lang="en-US" sz="4800" dirty="0" smtClean="0">
                <a:solidFill>
                  <a:srgbClr val="C00000"/>
                </a:solidFill>
              </a:rPr>
              <a:t>Keeping Your Trade Secrets Secret </a:t>
            </a:r>
            <a:endParaRPr lang="en-US" sz="4800" dirty="0">
              <a:solidFill>
                <a:srgbClr val="C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81000" y="6019800"/>
            <a:ext cx="32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www.energyandthelaw.com</a:t>
            </a:r>
            <a:endParaRPr lang="en-US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thefirm-07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219200" y="1905000"/>
            <a:ext cx="6324600" cy="3555132"/>
          </a:xfrm>
        </p:spPr>
      </p:pic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7675" y="114300"/>
            <a:ext cx="8239125" cy="876300"/>
          </a:xfrm>
        </p:spPr>
        <p:txBody>
          <a:bodyPr/>
          <a:lstStyle/>
          <a:p>
            <a:pPr algn="ctr"/>
            <a:r>
              <a:rPr lang="en-US" dirty="0" smtClean="0"/>
              <a:t>The Firm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Bill </a:t>
            </a:r>
            <a:r>
              <a:rPr lang="en-US" dirty="0" err="1" smtClean="0"/>
              <a:t>DeVasher</a:t>
            </a:r>
            <a:r>
              <a:rPr lang="en-US" dirty="0" smtClean="0"/>
              <a:t>: He ought to be kept on a short leash. </a:t>
            </a:r>
          </a:p>
          <a:p>
            <a:pPr>
              <a:buNone/>
            </a:pPr>
            <a:r>
              <a:rPr lang="en-US" dirty="0" smtClean="0"/>
              <a:t> </a:t>
            </a:r>
          </a:p>
          <a:p>
            <a:r>
              <a:rPr lang="en-US" dirty="0" smtClean="0"/>
              <a:t>Avery </a:t>
            </a:r>
            <a:r>
              <a:rPr lang="en-US" dirty="0" err="1" smtClean="0"/>
              <a:t>Tolar</a:t>
            </a:r>
            <a:r>
              <a:rPr lang="en-US" dirty="0" smtClean="0"/>
              <a:t>: Why? You've got nothing to be suspicious about. </a:t>
            </a:r>
          </a:p>
          <a:p>
            <a:pPr>
              <a:buNone/>
            </a:pPr>
            <a:r>
              <a:rPr lang="en-US" dirty="0" smtClean="0"/>
              <a:t> </a:t>
            </a:r>
          </a:p>
          <a:p>
            <a:r>
              <a:rPr lang="en-US" dirty="0" err="1" smtClean="0"/>
              <a:t>DeVasher</a:t>
            </a:r>
            <a:r>
              <a:rPr lang="en-US" dirty="0" smtClean="0"/>
              <a:t>: I get paid to be suspicious when I've got nothing to be suspicious about.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The Treasure Map and the Departing Shareholder</a:t>
            </a:r>
          </a:p>
          <a:p>
            <a:pPr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/>
              <a:t>Lamont, </a:t>
            </a:r>
            <a:r>
              <a:rPr lang="en-US" i="1" dirty="0" smtClean="0"/>
              <a:t>et al</a:t>
            </a:r>
            <a:r>
              <a:rPr lang="en-US" dirty="0" smtClean="0"/>
              <a:t> </a:t>
            </a:r>
          </a:p>
          <a:p>
            <a:pPr algn="ctr">
              <a:buNone/>
            </a:pPr>
            <a:r>
              <a:rPr lang="en-US" dirty="0" smtClean="0"/>
              <a:t>v. </a:t>
            </a:r>
          </a:p>
          <a:p>
            <a:pPr algn="ctr">
              <a:buNone/>
            </a:pPr>
            <a:r>
              <a:rPr lang="en-US" dirty="0" err="1" smtClean="0"/>
              <a:t>Vaquillas</a:t>
            </a:r>
            <a:r>
              <a:rPr lang="en-US" dirty="0" smtClean="0"/>
              <a:t> Energy </a:t>
            </a:r>
            <a:r>
              <a:rPr lang="en-US" dirty="0" err="1" smtClean="0"/>
              <a:t>Lopeno</a:t>
            </a:r>
            <a:r>
              <a:rPr lang="en-US" dirty="0" smtClean="0"/>
              <a:t> Ltd, LLP 	</a:t>
            </a:r>
            <a:r>
              <a:rPr lang="en-US" i="1" dirty="0" smtClean="0"/>
              <a:t>et al</a:t>
            </a:r>
            <a:endParaRPr lang="en-US" i="1" dirty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81000" y="6019800"/>
            <a:ext cx="32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www.energyandthelaw.com</a:t>
            </a:r>
            <a:endParaRPr lang="en-US" dirty="0">
              <a:solidFill>
                <a:srgbClr val="C00000"/>
              </a:solidFill>
            </a:endParaRPr>
          </a:p>
        </p:txBody>
      </p:sp>
      <p:pic>
        <p:nvPicPr>
          <p:cNvPr id="1028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1096" y="1371600"/>
            <a:ext cx="6037695" cy="462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81000" y="6019800"/>
            <a:ext cx="32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www.energyandthelaw.com</a:t>
            </a:r>
            <a:endParaRPr lang="en-US" dirty="0">
              <a:solidFill>
                <a:srgbClr val="C00000"/>
              </a:solidFill>
            </a:endParaRPr>
          </a:p>
        </p:txBody>
      </p:sp>
      <p:pic>
        <p:nvPicPr>
          <p:cNvPr id="8" name="Content Placeholder 3" descr="pirat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177381" y="2898775"/>
            <a:ext cx="2905125" cy="1571625"/>
          </a:xfrm>
        </p:spPr>
      </p:pic>
      <p:pic>
        <p:nvPicPr>
          <p:cNvPr id="9" name="Content Placeholder 3" descr="pirat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1066800" y="1828800"/>
            <a:ext cx="6761018" cy="3657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625" y="114300"/>
            <a:ext cx="8943975" cy="876300"/>
          </a:xfrm>
        </p:spPr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Vaquillas</a:t>
            </a:r>
            <a:r>
              <a:rPr lang="en-US" dirty="0" smtClean="0"/>
              <a:t> / Hamblin Lamont / </a:t>
            </a:r>
            <a:r>
              <a:rPr lang="en-US" dirty="0" err="1" smtClean="0"/>
              <a:t>Carranco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 bwMode="auto">
          <a:xfrm>
            <a:off x="533400" y="1676400"/>
            <a:ext cx="1600200" cy="1447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9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Futura Bk" pitchFamily="34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Futura Bk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62000" y="2286000"/>
            <a:ext cx="1219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+mj-lt"/>
                <a:cs typeface="Arial" pitchFamily="34" charset="0"/>
              </a:rPr>
              <a:t>Ricochet</a:t>
            </a:r>
            <a:endParaRPr lang="en-US" sz="2000" dirty="0">
              <a:latin typeface="+mj-lt"/>
              <a:cs typeface="Arial" pitchFamily="34" charset="0"/>
            </a:endParaRPr>
          </a:p>
        </p:txBody>
      </p:sp>
      <p:cxnSp>
        <p:nvCxnSpPr>
          <p:cNvPr id="7" name="Straight Connector 6"/>
          <p:cNvCxnSpPr/>
          <p:nvPr/>
        </p:nvCxnSpPr>
        <p:spPr bwMode="auto">
          <a:xfrm flipH="1">
            <a:off x="381000" y="3124200"/>
            <a:ext cx="304800" cy="60960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" name="TextBox 7"/>
          <p:cNvSpPr txBox="1"/>
          <p:nvPr/>
        </p:nvSpPr>
        <p:spPr>
          <a:xfrm>
            <a:off x="0" y="3733800"/>
            <a:ext cx="10919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Hamblin</a:t>
            </a:r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 bwMode="auto">
          <a:xfrm>
            <a:off x="1752600" y="3124200"/>
            <a:ext cx="304800" cy="60960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" name="TextBox 10"/>
          <p:cNvSpPr txBox="1"/>
          <p:nvPr/>
        </p:nvSpPr>
        <p:spPr>
          <a:xfrm>
            <a:off x="1524000" y="3733800"/>
            <a:ext cx="9861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Lamont</a:t>
            </a:r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 bwMode="auto">
          <a:xfrm>
            <a:off x="2133600" y="2362200"/>
            <a:ext cx="381000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16" name="Rectangle 15"/>
          <p:cNvSpPr/>
          <p:nvPr/>
        </p:nvSpPr>
        <p:spPr bwMode="auto">
          <a:xfrm>
            <a:off x="5943600" y="1600200"/>
            <a:ext cx="1828800" cy="1447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9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Futura Bk" pitchFamily="34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Futura Bk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172200" y="2176046"/>
            <a:ext cx="1219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err="1" smtClean="0">
                <a:latin typeface="+mj-lt"/>
                <a:cs typeface="Arial" pitchFamily="34" charset="0"/>
              </a:rPr>
              <a:t>Vaquillas</a:t>
            </a:r>
            <a:endParaRPr lang="en-US" sz="1600" dirty="0">
              <a:latin typeface="+mj-lt"/>
              <a:cs typeface="Arial" pitchFamily="34" charset="0"/>
            </a:endParaRPr>
          </a:p>
        </p:txBody>
      </p:sp>
      <p:cxnSp>
        <p:nvCxnSpPr>
          <p:cNvPr id="19" name="Straight Connector 18"/>
          <p:cNvCxnSpPr/>
          <p:nvPr/>
        </p:nvCxnSpPr>
        <p:spPr bwMode="auto">
          <a:xfrm>
            <a:off x="4038600" y="2362200"/>
            <a:ext cx="0" cy="76200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sp>
        <p:nvSpPr>
          <p:cNvPr id="20" name="Rectangle 19"/>
          <p:cNvSpPr/>
          <p:nvPr/>
        </p:nvSpPr>
        <p:spPr bwMode="auto">
          <a:xfrm>
            <a:off x="3276600" y="3200400"/>
            <a:ext cx="1524000" cy="990600"/>
          </a:xfrm>
          <a:prstGeom prst="rect">
            <a:avLst/>
          </a:prstGeom>
          <a:solidFill>
            <a:srgbClr val="00B050"/>
          </a:solidFill>
          <a:ln w="952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9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Futura Bk" pitchFamily="34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Futura Bk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276600" y="3352800"/>
            <a:ext cx="152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Worley</a:t>
            </a:r>
          </a:p>
          <a:p>
            <a:pPr algn="ctr"/>
            <a:r>
              <a:rPr lang="en-US" dirty="0" smtClean="0">
                <a:solidFill>
                  <a:schemeClr val="bg1"/>
                </a:solidFill>
              </a:rPr>
              <a:t> Tract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 algn="ctr"/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381000" y="6019800"/>
            <a:ext cx="32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www.energyandthelaw.com</a:t>
            </a:r>
            <a:endParaRPr lang="en-US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8" grpId="0"/>
      <p:bldP spid="11" grpId="0"/>
      <p:bldP spid="16" grpId="0" animBg="1"/>
      <p:bldP spid="17" grpId="0"/>
      <p:bldP spid="20" grpId="0" animBg="1"/>
      <p:bldP spid="2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625" y="114300"/>
            <a:ext cx="8943975" cy="876300"/>
          </a:xfrm>
        </p:spPr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Vaquillas</a:t>
            </a:r>
            <a:r>
              <a:rPr lang="en-US" dirty="0" smtClean="0"/>
              <a:t> / Hamblin Lamont / </a:t>
            </a:r>
            <a:r>
              <a:rPr lang="en-US" dirty="0" err="1" smtClean="0"/>
              <a:t>Carranco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 bwMode="auto">
          <a:xfrm>
            <a:off x="533400" y="1676400"/>
            <a:ext cx="1600200" cy="1447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9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Futura Bk" pitchFamily="34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Futura Bk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62000" y="2286000"/>
            <a:ext cx="1219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+mj-lt"/>
                <a:cs typeface="Arial" pitchFamily="34" charset="0"/>
              </a:rPr>
              <a:t>Ricochet</a:t>
            </a:r>
            <a:endParaRPr lang="en-US" sz="2000" dirty="0">
              <a:latin typeface="+mj-lt"/>
              <a:cs typeface="Arial" pitchFamily="34" charset="0"/>
            </a:endParaRPr>
          </a:p>
        </p:txBody>
      </p:sp>
      <p:cxnSp>
        <p:nvCxnSpPr>
          <p:cNvPr id="7" name="Straight Connector 6"/>
          <p:cNvCxnSpPr/>
          <p:nvPr/>
        </p:nvCxnSpPr>
        <p:spPr bwMode="auto">
          <a:xfrm flipH="1">
            <a:off x="381000" y="3124200"/>
            <a:ext cx="304800" cy="60960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" name="TextBox 7"/>
          <p:cNvSpPr txBox="1"/>
          <p:nvPr/>
        </p:nvSpPr>
        <p:spPr>
          <a:xfrm>
            <a:off x="0" y="3733800"/>
            <a:ext cx="11945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Hamblin</a:t>
            </a:r>
            <a:endParaRPr lang="en-US" sz="2000" dirty="0"/>
          </a:p>
        </p:txBody>
      </p:sp>
      <p:cxnSp>
        <p:nvCxnSpPr>
          <p:cNvPr id="10" name="Straight Connector 9"/>
          <p:cNvCxnSpPr/>
          <p:nvPr/>
        </p:nvCxnSpPr>
        <p:spPr bwMode="auto">
          <a:xfrm>
            <a:off x="1752600" y="3124200"/>
            <a:ext cx="304800" cy="60960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" name="TextBox 10"/>
          <p:cNvSpPr txBox="1"/>
          <p:nvPr/>
        </p:nvSpPr>
        <p:spPr>
          <a:xfrm>
            <a:off x="1524000" y="3733800"/>
            <a:ext cx="107433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Lamont</a:t>
            </a:r>
            <a:endParaRPr lang="en-US" sz="2000" dirty="0"/>
          </a:p>
        </p:txBody>
      </p:sp>
      <p:cxnSp>
        <p:nvCxnSpPr>
          <p:cNvPr id="15" name="Straight Connector 14"/>
          <p:cNvCxnSpPr/>
          <p:nvPr/>
        </p:nvCxnSpPr>
        <p:spPr bwMode="auto">
          <a:xfrm>
            <a:off x="2133600" y="2362200"/>
            <a:ext cx="381000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16" name="Rectangle 15"/>
          <p:cNvSpPr/>
          <p:nvPr/>
        </p:nvSpPr>
        <p:spPr bwMode="auto">
          <a:xfrm>
            <a:off x="5943600" y="1600200"/>
            <a:ext cx="1600200" cy="1447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9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Futura Bk" pitchFamily="34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Futura Bk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172200" y="2057400"/>
            <a:ext cx="1371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+mj-lt"/>
                <a:cs typeface="Arial" pitchFamily="34" charset="0"/>
              </a:rPr>
              <a:t> </a:t>
            </a:r>
            <a:r>
              <a:rPr lang="en-US" sz="2000" dirty="0" err="1" smtClean="0">
                <a:latin typeface="+mj-lt"/>
                <a:cs typeface="Arial" pitchFamily="34" charset="0"/>
              </a:rPr>
              <a:t>Vaquillas</a:t>
            </a:r>
            <a:endParaRPr lang="en-US" sz="2000" dirty="0">
              <a:latin typeface="+mj-lt"/>
              <a:cs typeface="Arial" pitchFamily="34" charset="0"/>
            </a:endParaRPr>
          </a:p>
        </p:txBody>
      </p:sp>
      <p:cxnSp>
        <p:nvCxnSpPr>
          <p:cNvPr id="19" name="Straight Connector 18"/>
          <p:cNvCxnSpPr/>
          <p:nvPr/>
        </p:nvCxnSpPr>
        <p:spPr bwMode="auto">
          <a:xfrm>
            <a:off x="4038600" y="2362200"/>
            <a:ext cx="0" cy="76200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sp>
        <p:nvSpPr>
          <p:cNvPr id="20" name="Rectangle 19"/>
          <p:cNvSpPr/>
          <p:nvPr/>
        </p:nvSpPr>
        <p:spPr bwMode="auto">
          <a:xfrm>
            <a:off x="3276600" y="3200400"/>
            <a:ext cx="1524000" cy="990600"/>
          </a:xfrm>
          <a:prstGeom prst="rect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9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Futura Bk" pitchFamily="34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Futura Bk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276600" y="3352800"/>
            <a:ext cx="1524000" cy="646331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Worley</a:t>
            </a:r>
          </a:p>
          <a:p>
            <a:pPr algn="ctr"/>
            <a:r>
              <a:rPr lang="en-US" dirty="0" smtClean="0">
                <a:solidFill>
                  <a:schemeClr val="bg1"/>
                </a:solidFill>
              </a:rPr>
              <a:t>Tract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5943600" y="3810000"/>
            <a:ext cx="1600200" cy="1447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9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Futura Bk" pitchFamily="34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Futura Bk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943600" y="4267200"/>
            <a:ext cx="1600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err="1" smtClean="0">
                <a:latin typeface="+mj-lt"/>
                <a:cs typeface="Arial" pitchFamily="34" charset="0"/>
              </a:rPr>
              <a:t>Montecristo</a:t>
            </a:r>
            <a:endParaRPr lang="en-US" sz="2000" dirty="0">
              <a:latin typeface="+mj-lt"/>
              <a:cs typeface="Arial" pitchFamily="34" charset="0"/>
            </a:endParaRPr>
          </a:p>
        </p:txBody>
      </p:sp>
      <p:cxnSp>
        <p:nvCxnSpPr>
          <p:cNvPr id="24" name="Straight Connector 23"/>
          <p:cNvCxnSpPr/>
          <p:nvPr/>
        </p:nvCxnSpPr>
        <p:spPr bwMode="auto">
          <a:xfrm>
            <a:off x="6934200" y="5257800"/>
            <a:ext cx="152400" cy="53340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5" name="TextBox 24"/>
          <p:cNvSpPr txBox="1"/>
          <p:nvPr/>
        </p:nvSpPr>
        <p:spPr>
          <a:xfrm>
            <a:off x="6553200" y="5791200"/>
            <a:ext cx="12282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/>
              <a:t>Carranco</a:t>
            </a:r>
            <a:endParaRPr lang="en-US" sz="2000" dirty="0"/>
          </a:p>
        </p:txBody>
      </p:sp>
      <p:cxnSp>
        <p:nvCxnSpPr>
          <p:cNvPr id="26" name="Straight Connector 25"/>
          <p:cNvCxnSpPr/>
          <p:nvPr/>
        </p:nvCxnSpPr>
        <p:spPr bwMode="auto">
          <a:xfrm flipH="1">
            <a:off x="6096000" y="5257800"/>
            <a:ext cx="228600" cy="45720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8" name="TextBox 27"/>
          <p:cNvSpPr txBox="1"/>
          <p:nvPr/>
        </p:nvSpPr>
        <p:spPr>
          <a:xfrm>
            <a:off x="381000" y="6019800"/>
            <a:ext cx="32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www.energyandthelaw.com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29" name="Rectangle 28"/>
          <p:cNvSpPr/>
          <p:nvPr/>
        </p:nvSpPr>
        <p:spPr bwMode="auto">
          <a:xfrm>
            <a:off x="1447800" y="4800600"/>
            <a:ext cx="2209800" cy="9144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9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Futura Bk" pitchFamily="34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Futura Bk" pitchFamily="34" charset="0"/>
            </a:endParaRPr>
          </a:p>
        </p:txBody>
      </p:sp>
      <p:sp>
        <p:nvSpPr>
          <p:cNvPr id="30" name="Rectangle 29"/>
          <p:cNvSpPr/>
          <p:nvPr/>
        </p:nvSpPr>
        <p:spPr bwMode="auto">
          <a:xfrm>
            <a:off x="1447800" y="4800600"/>
            <a:ext cx="2209800" cy="914400"/>
          </a:xfrm>
          <a:prstGeom prst="rect">
            <a:avLst/>
          </a:prstGeom>
          <a:solidFill>
            <a:srgbClr val="C0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9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Futura Bk" pitchFamily="34" charset="0"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Futura Bk" pitchFamily="34" charset="0"/>
            </a:endParaRPr>
          </a:p>
          <a:p>
            <a:pPr marL="0" marR="0" indent="0" algn="ctr" defTabSz="457200" rtl="0" eaLnBrk="1" fontAlgn="base" latinLnBrk="0" hangingPunct="1">
              <a:lnSpc>
                <a:spcPct val="9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Futura Bk" pitchFamily="34" charset="0"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j-lt"/>
              </a:rPr>
              <a:t>El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+mj-lt"/>
              </a:rPr>
              <a:t>Milagro</a:t>
            </a:r>
            <a:r>
              <a:rPr kumimoji="0" lang="en-US" sz="18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+mj-lt"/>
              </a:rPr>
              <a:t> Tract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+mj-lt"/>
            </a:endParaRPr>
          </a:p>
        </p:txBody>
      </p:sp>
      <p:cxnSp>
        <p:nvCxnSpPr>
          <p:cNvPr id="32" name="Straight Connector 31"/>
          <p:cNvCxnSpPr/>
          <p:nvPr/>
        </p:nvCxnSpPr>
        <p:spPr bwMode="auto">
          <a:xfrm>
            <a:off x="3276600" y="3276600"/>
            <a:ext cx="0" cy="76200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3.98844E-6 L 0.425 0.27746 " pathEditMode="relative" ptsTypes="AA">
                                      <p:cBhvr>
                                        <p:cTn id="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21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30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mtClean="0"/>
              <a:t>Timeline</a:t>
            </a:r>
            <a:endParaRPr lang="en-US" dirty="0"/>
          </a:p>
        </p:txBody>
      </p:sp>
      <p:sp>
        <p:nvSpPr>
          <p:cNvPr id="19" name="Content Placeholder 1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 bwMode="auto">
          <a:xfrm>
            <a:off x="533400" y="3429000"/>
            <a:ext cx="7620000" cy="0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" name="TextBox 5"/>
          <p:cNvSpPr txBox="1"/>
          <p:nvPr/>
        </p:nvSpPr>
        <p:spPr>
          <a:xfrm>
            <a:off x="685800" y="3581400"/>
            <a:ext cx="8354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09/04</a:t>
            </a:r>
            <a:endParaRPr lang="en-US" dirty="0">
              <a:solidFill>
                <a:srgbClr val="C00000"/>
              </a:solidFill>
            </a:endParaRPr>
          </a:p>
        </p:txBody>
      </p:sp>
      <p:cxnSp>
        <p:nvCxnSpPr>
          <p:cNvPr id="12" name="Straight Connector 11"/>
          <p:cNvCxnSpPr/>
          <p:nvPr/>
        </p:nvCxnSpPr>
        <p:spPr bwMode="auto">
          <a:xfrm flipV="1">
            <a:off x="1066800" y="2667000"/>
            <a:ext cx="0" cy="76200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" name="TextBox 9"/>
          <p:cNvSpPr txBox="1"/>
          <p:nvPr/>
        </p:nvSpPr>
        <p:spPr>
          <a:xfrm>
            <a:off x="381000" y="6019800"/>
            <a:ext cx="32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www.energyandthelaw.com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81000" y="1143000"/>
            <a:ext cx="2514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dirty="0" smtClean="0"/>
              <a:t>Prospect </a:t>
            </a:r>
            <a:r>
              <a:rPr lang="en-US" sz="2400" dirty="0" err="1" smtClean="0"/>
              <a:t>ID’d</a:t>
            </a:r>
            <a:r>
              <a:rPr lang="en-US" sz="2400" dirty="0" smtClean="0"/>
              <a:t> 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Treasure Map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P G A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Worley Lease</a:t>
            </a:r>
            <a:endParaRPr lang="en-US" sz="2400" dirty="0"/>
          </a:p>
        </p:txBody>
      </p:sp>
      <p:cxnSp>
        <p:nvCxnSpPr>
          <p:cNvPr id="21" name="Straight Connector 20"/>
          <p:cNvCxnSpPr/>
          <p:nvPr/>
        </p:nvCxnSpPr>
        <p:spPr bwMode="auto">
          <a:xfrm>
            <a:off x="2819400" y="3429000"/>
            <a:ext cx="0" cy="76200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2" name="TextBox 21"/>
          <p:cNvSpPr txBox="1"/>
          <p:nvPr/>
        </p:nvSpPr>
        <p:spPr>
          <a:xfrm>
            <a:off x="2286000" y="2895600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8-12/06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981200" y="4191000"/>
            <a:ext cx="2819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dirty="0" smtClean="0"/>
              <a:t>Lamont/Ricochet Separation Agreement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JOA</a:t>
            </a:r>
            <a:endParaRPr lang="en-US" sz="2400" dirty="0"/>
          </a:p>
        </p:txBody>
      </p:sp>
      <p:cxnSp>
        <p:nvCxnSpPr>
          <p:cNvPr id="25" name="Straight Connector 24"/>
          <p:cNvCxnSpPr/>
          <p:nvPr/>
        </p:nvCxnSpPr>
        <p:spPr bwMode="auto">
          <a:xfrm>
            <a:off x="3505200" y="3429000"/>
            <a:ext cx="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1" name="Straight Connector 30"/>
          <p:cNvCxnSpPr/>
          <p:nvPr/>
        </p:nvCxnSpPr>
        <p:spPr bwMode="auto">
          <a:xfrm flipV="1">
            <a:off x="4495800" y="2590800"/>
            <a:ext cx="0" cy="83820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3" name="TextBox 32"/>
          <p:cNvSpPr txBox="1"/>
          <p:nvPr/>
        </p:nvSpPr>
        <p:spPr>
          <a:xfrm>
            <a:off x="3200400" y="1676400"/>
            <a:ext cx="5105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dirty="0" smtClean="0"/>
              <a:t>Lamont &amp; </a:t>
            </a:r>
            <a:r>
              <a:rPr lang="en-US" sz="2400" dirty="0" err="1" smtClean="0"/>
              <a:t>Carranco</a:t>
            </a:r>
            <a:r>
              <a:rPr lang="en-US" sz="2400" dirty="0" smtClean="0"/>
              <a:t> Meet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Worley well log</a:t>
            </a:r>
            <a:endParaRPr lang="en-US" sz="2400" dirty="0"/>
          </a:p>
        </p:txBody>
      </p:sp>
      <p:cxnSp>
        <p:nvCxnSpPr>
          <p:cNvPr id="36" name="Straight Connector 35"/>
          <p:cNvCxnSpPr/>
          <p:nvPr/>
        </p:nvCxnSpPr>
        <p:spPr bwMode="auto">
          <a:xfrm>
            <a:off x="6858000" y="3429000"/>
            <a:ext cx="0" cy="68580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7" name="TextBox 36"/>
          <p:cNvSpPr txBox="1"/>
          <p:nvPr/>
        </p:nvSpPr>
        <p:spPr>
          <a:xfrm>
            <a:off x="5943600" y="4191000"/>
            <a:ext cx="2514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000" dirty="0" err="1" smtClean="0"/>
              <a:t>Montecristo</a:t>
            </a:r>
            <a:r>
              <a:rPr lang="en-US" sz="2000" dirty="0" smtClean="0"/>
              <a:t> leases </a:t>
            </a:r>
          </a:p>
          <a:p>
            <a:r>
              <a:rPr lang="en-US" sz="2000" dirty="0" smtClean="0"/>
              <a:t>  El </a:t>
            </a:r>
            <a:r>
              <a:rPr lang="en-US" sz="2000" dirty="0" err="1" smtClean="0"/>
              <a:t>Milagro</a:t>
            </a:r>
            <a:r>
              <a:rPr lang="en-US" sz="2000" dirty="0" smtClean="0"/>
              <a:t> 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$1 MM</a:t>
            </a:r>
            <a:endParaRPr lang="en-US" sz="2000" dirty="0"/>
          </a:p>
        </p:txBody>
      </p:sp>
      <p:sp>
        <p:nvSpPr>
          <p:cNvPr id="38" name="TextBox 37"/>
          <p:cNvSpPr txBox="1"/>
          <p:nvPr/>
        </p:nvSpPr>
        <p:spPr>
          <a:xfrm>
            <a:off x="6477000" y="289560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03/07</a:t>
            </a:r>
            <a:endParaRPr lang="en-US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Lamont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Lamont and </a:t>
            </a:r>
            <a:r>
              <a:rPr lang="en-US" dirty="0" err="1" smtClean="0"/>
              <a:t>Carranco</a:t>
            </a:r>
            <a:r>
              <a:rPr lang="en-US" dirty="0" smtClean="0"/>
              <a:t> lease El </a:t>
            </a:r>
            <a:r>
              <a:rPr lang="en-US" dirty="0" err="1" smtClean="0"/>
              <a:t>Milagro</a:t>
            </a:r>
            <a:r>
              <a:rPr lang="en-US" dirty="0" smtClean="0"/>
              <a:t>. </a:t>
            </a:r>
          </a:p>
          <a:p>
            <a:pPr lvl="0">
              <a:buNone/>
            </a:pPr>
            <a:r>
              <a:rPr lang="en-US" dirty="0" smtClean="0"/>
              <a:t> </a:t>
            </a:r>
          </a:p>
          <a:p>
            <a:pPr lvl="0"/>
            <a:r>
              <a:rPr lang="en-US" dirty="0" smtClean="0"/>
              <a:t>“The well-log made me do it”.</a:t>
            </a:r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Oh yeah? The log only provided information on the Worley well. </a:t>
            </a:r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No seismic data on El </a:t>
            </a:r>
            <a:r>
              <a:rPr lang="en-US" dirty="0" err="1" smtClean="0"/>
              <a:t>Milagro</a:t>
            </a:r>
            <a:r>
              <a:rPr lang="en-US" dirty="0" smtClean="0"/>
              <a:t>.</a:t>
            </a:r>
          </a:p>
          <a:p>
            <a:pPr lvl="0">
              <a:buNone/>
            </a:pPr>
            <a:endParaRPr lang="en-US" dirty="0" smtClean="0"/>
          </a:p>
          <a:p>
            <a:pPr lvl="0"/>
            <a:r>
              <a:rPr lang="en-US" dirty="0" smtClean="0"/>
              <a:t>Letter to bank. 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52400" y="6172200"/>
            <a:ext cx="300434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www.energyandthelaw.com</a:t>
            </a:r>
            <a:endParaRPr lang="en-US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Texas Uniform Trade Secrets 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en-US" dirty="0" smtClean="0"/>
          </a:p>
          <a:p>
            <a:pPr lvl="0"/>
            <a:r>
              <a:rPr lang="en-US" dirty="0" smtClean="0"/>
              <a:t>Injunctive relief for threatened misappropriation.</a:t>
            </a:r>
          </a:p>
          <a:p>
            <a:pPr lvl="0">
              <a:buNone/>
            </a:pPr>
            <a:r>
              <a:rPr lang="en-US" dirty="0" smtClean="0"/>
              <a:t>  </a:t>
            </a:r>
          </a:p>
          <a:p>
            <a:pPr lvl="0"/>
            <a:r>
              <a:rPr lang="en-US" dirty="0" smtClean="0"/>
              <a:t>Inevitable disclosure doctrine</a:t>
            </a:r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Expanded definition of trade secret</a:t>
            </a:r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Easier protective and sealing orders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0" y="6096000"/>
            <a:ext cx="300434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www.energyandthelaw.com</a:t>
            </a:r>
            <a:endParaRPr lang="en-US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rattlesnake_striking_img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634371" y="1371600"/>
            <a:ext cx="5991145" cy="4625975"/>
          </a:xfrm>
        </p:spPr>
      </p:pic>
      <p:sp>
        <p:nvSpPr>
          <p:cNvPr id="5" name="TextBox 4"/>
          <p:cNvSpPr txBox="1"/>
          <p:nvPr/>
        </p:nvSpPr>
        <p:spPr>
          <a:xfrm>
            <a:off x="381000" y="6019800"/>
            <a:ext cx="32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www.energyandthelaw.com</a:t>
            </a:r>
            <a:endParaRPr lang="en-US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Texas Uniform Trade Secrets 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en-US" dirty="0" smtClean="0"/>
          </a:p>
          <a:p>
            <a:pPr lvl="0"/>
            <a:r>
              <a:rPr lang="en-US" dirty="0" smtClean="0"/>
              <a:t>Attorneys’ fees to both the plaintiff and defendant;</a:t>
            </a:r>
          </a:p>
          <a:p>
            <a:pPr lvl="0">
              <a:buNone/>
            </a:pPr>
            <a:endParaRPr lang="en-US" dirty="0" smtClean="0"/>
          </a:p>
          <a:p>
            <a:pPr lvl="0"/>
            <a:r>
              <a:rPr lang="en-US" dirty="0" smtClean="0"/>
              <a:t>Exemplary damages (not to exceed twice the economic damages) </a:t>
            </a:r>
          </a:p>
          <a:p>
            <a:pPr lvl="0">
              <a:buNone/>
            </a:pPr>
            <a:endParaRPr lang="en-US" dirty="0" smtClean="0"/>
          </a:p>
          <a:p>
            <a:pPr lvl="1"/>
            <a:r>
              <a:rPr lang="en-US" dirty="0" smtClean="0"/>
              <a:t>Willful or malicious misappropriation. </a:t>
            </a:r>
          </a:p>
          <a:p>
            <a:pPr lvl="1">
              <a:buNone/>
            </a:pPr>
            <a:endParaRPr lang="en-US" dirty="0" smtClean="0"/>
          </a:p>
          <a:p>
            <a:pPr lvl="1"/>
            <a:r>
              <a:rPr lang="en-US" dirty="0" smtClean="0"/>
              <a:t>Clear and convincing evidence.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28600" y="6172200"/>
            <a:ext cx="300434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www.energyandthelaw.com</a:t>
            </a:r>
            <a:endParaRPr lang="en-US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Thank You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 algn="ctr">
              <a:buNone/>
            </a:pPr>
            <a:endParaRPr lang="en-US" sz="3200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ctr">
              <a:buNone/>
            </a:pPr>
            <a:r>
              <a:rPr lang="en-US" sz="3200" dirty="0" smtClean="0">
                <a:solidFill>
                  <a:schemeClr val="bg1">
                    <a:lumMod val="50000"/>
                  </a:schemeClr>
                </a:solidFill>
              </a:rPr>
              <a:t>Charles Sartain</a:t>
            </a:r>
          </a:p>
          <a:p>
            <a:pPr algn="ctr">
              <a:buNone/>
            </a:pPr>
            <a:r>
              <a:rPr lang="en-US" sz="3200" dirty="0" smtClean="0">
                <a:solidFill>
                  <a:schemeClr val="bg1">
                    <a:lumMod val="50000"/>
                  </a:schemeClr>
                </a:solidFill>
              </a:rPr>
              <a:t>Brooke Sizer</a:t>
            </a:r>
          </a:p>
          <a:p>
            <a:pPr algn="ctr">
              <a:buNone/>
            </a:pPr>
            <a:r>
              <a:rPr lang="en-US" sz="3200" dirty="0" smtClean="0">
                <a:solidFill>
                  <a:schemeClr val="bg1">
                    <a:lumMod val="50000"/>
                  </a:schemeClr>
                </a:solidFill>
              </a:rPr>
              <a:t>Gray Reed &amp; McGraw</a:t>
            </a:r>
          </a:p>
          <a:p>
            <a:pPr algn="ctr">
              <a:buNone/>
            </a:pPr>
            <a:r>
              <a:rPr lang="en-US" sz="3200" i="1" dirty="0" smtClean="0">
                <a:solidFill>
                  <a:schemeClr val="bg1">
                    <a:lumMod val="50000"/>
                  </a:schemeClr>
                </a:solidFill>
                <a:hlinkClick r:id="rId2"/>
              </a:rPr>
              <a:t>csartain@grayreed.com</a:t>
            </a:r>
            <a:endParaRPr lang="en-US" sz="3200" i="1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ctr">
              <a:buNone/>
            </a:pPr>
            <a:r>
              <a:rPr lang="en-US" sz="3200" i="1" dirty="0" smtClean="0">
                <a:solidFill>
                  <a:schemeClr val="bg1">
                    <a:lumMod val="50000"/>
                  </a:schemeClr>
                </a:solidFill>
                <a:hlinkClick r:id="rId3"/>
              </a:rPr>
              <a:t>bsizer@grayreed.com</a:t>
            </a:r>
            <a:r>
              <a:rPr lang="en-US" sz="3200" i="1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endParaRPr lang="en-US" sz="3200" i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6172200"/>
            <a:ext cx="300434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www.energyandthelaw.com</a:t>
            </a:r>
            <a:endParaRPr lang="en-US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king snak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158293" y="1371600"/>
            <a:ext cx="6943302" cy="4625975"/>
          </a:xfrm>
        </p:spPr>
      </p:pic>
      <p:sp>
        <p:nvSpPr>
          <p:cNvPr id="5" name="TextBox 4"/>
          <p:cNvSpPr txBox="1"/>
          <p:nvPr/>
        </p:nvSpPr>
        <p:spPr>
          <a:xfrm>
            <a:off x="381000" y="6019800"/>
            <a:ext cx="32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www.energyandthelaw.com</a:t>
            </a:r>
            <a:endParaRPr lang="en-US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copperhead-juvenile-mid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066800" y="1447800"/>
            <a:ext cx="6705600" cy="4617285"/>
          </a:xfrm>
        </p:spPr>
      </p:pic>
      <p:sp>
        <p:nvSpPr>
          <p:cNvPr id="5" name="TextBox 4"/>
          <p:cNvSpPr txBox="1"/>
          <p:nvPr/>
        </p:nvSpPr>
        <p:spPr>
          <a:xfrm>
            <a:off x="381000" y="6019800"/>
            <a:ext cx="32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www.energyandthelaw.com</a:t>
            </a:r>
            <a:endParaRPr lang="en-US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 algn="ctr">
              <a:buNone/>
            </a:pPr>
            <a:r>
              <a:rPr lang="en-US" dirty="0" smtClean="0"/>
              <a:t>The Prospect Generator’s Nightmare</a:t>
            </a:r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/>
              <a:t>Southwestern Energy Production Company</a:t>
            </a:r>
          </a:p>
          <a:p>
            <a:pPr algn="ctr">
              <a:buNone/>
            </a:pPr>
            <a:r>
              <a:rPr lang="en-US" dirty="0" smtClean="0"/>
              <a:t>vs.</a:t>
            </a:r>
          </a:p>
          <a:p>
            <a:pPr algn="ctr">
              <a:buNone/>
            </a:pPr>
            <a:r>
              <a:rPr lang="en-US" dirty="0" smtClean="0"/>
              <a:t>Berry-</a:t>
            </a:r>
            <a:r>
              <a:rPr lang="en-US" dirty="0" err="1" smtClean="0"/>
              <a:t>Helfand</a:t>
            </a:r>
            <a:r>
              <a:rPr lang="en-US" dirty="0" smtClean="0"/>
              <a:t> and </a:t>
            </a:r>
            <a:r>
              <a:rPr lang="en-US" dirty="0" err="1" smtClean="0"/>
              <a:t>Muncey</a:t>
            </a:r>
            <a:endParaRPr lang="en-US" dirty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Berry-</a:t>
            </a:r>
            <a:r>
              <a:rPr lang="en-US" dirty="0" err="1" smtClean="0"/>
              <a:t>Helfand</a:t>
            </a:r>
            <a:r>
              <a:rPr lang="en-US" dirty="0" smtClean="0"/>
              <a:t> and </a:t>
            </a:r>
            <a:r>
              <a:rPr lang="en-US" dirty="0" err="1" smtClean="0"/>
              <a:t>Muncey's</a:t>
            </a:r>
            <a:r>
              <a:rPr lang="en-US" dirty="0" smtClean="0"/>
              <a:t>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3.5 years</a:t>
            </a:r>
          </a:p>
          <a:p>
            <a:endParaRPr lang="en-US" dirty="0" smtClean="0"/>
          </a:p>
          <a:p>
            <a:r>
              <a:rPr lang="en-US" dirty="0" smtClean="0"/>
              <a:t>2.75 million acres, production from 453 wells, 187 porosity logs, 128 density neutron logs </a:t>
            </a:r>
          </a:p>
          <a:p>
            <a:endParaRPr lang="en-US" dirty="0" smtClean="0"/>
          </a:p>
          <a:p>
            <a:r>
              <a:rPr lang="en-US" dirty="0" smtClean="0"/>
              <a:t>Thousands of hours, cross-sections, structure maps, spreadsheets, dry holes, more data</a:t>
            </a:r>
          </a:p>
          <a:p>
            <a:endParaRPr lang="en-US" dirty="0" smtClean="0"/>
          </a:p>
          <a:p>
            <a:r>
              <a:rPr lang="en-US" dirty="0" smtClean="0"/>
              <a:t>10 sweet spots</a:t>
            </a:r>
            <a:endParaRPr lang="en-US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en-US" sz="1800" dirty="0" smtClean="0">
                <a:solidFill>
                  <a:srgbClr val="C00000"/>
                </a:solidFill>
                <a:latin typeface="Georgia" pitchFamily="18" charset="0"/>
              </a:rPr>
              <a:t>www.energyandthelaw.com</a:t>
            </a:r>
          </a:p>
          <a:p>
            <a:endParaRPr lang="en-US" dirty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S:\Client Development\Logos, Images, Photos\Stock Art\audience.gif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609600" y="609600"/>
            <a:ext cx="7995119" cy="596558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woman scorned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3124200" y="2438400"/>
            <a:ext cx="2743200" cy="27432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33400" y="6019800"/>
            <a:ext cx="32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www.energyandthelaw.com</a:t>
            </a:r>
            <a:endParaRPr lang="en-US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Berry-</a:t>
            </a:r>
            <a:r>
              <a:rPr lang="en-US" dirty="0" err="1" smtClean="0"/>
              <a:t>Helfand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80 successful James Lime wells.</a:t>
            </a:r>
          </a:p>
          <a:p>
            <a:pPr lvl="0"/>
            <a:r>
              <a:rPr lang="en-US" dirty="0" smtClean="0"/>
              <a:t>100% success. </a:t>
            </a:r>
          </a:p>
          <a:p>
            <a:pPr lvl="0"/>
            <a:r>
              <a:rPr lang="en-US" dirty="0" smtClean="0"/>
              <a:t>Revenues exceed $382M.</a:t>
            </a:r>
          </a:p>
          <a:p>
            <a:pPr lvl="0"/>
            <a:r>
              <a:rPr lang="en-US" dirty="0" smtClean="0"/>
              <a:t>No paper trail.</a:t>
            </a:r>
          </a:p>
          <a:p>
            <a:pPr lvl="0"/>
            <a:r>
              <a:rPr lang="en-US" dirty="0" smtClean="0"/>
              <a:t>No independent research.  </a:t>
            </a:r>
          </a:p>
          <a:p>
            <a:r>
              <a:rPr lang="en-US" dirty="0" smtClean="0"/>
              <a:t>Activity corresponds directly with sweet spots. 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28600" y="6172200"/>
            <a:ext cx="300434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www.energyandthelaw.com</a:t>
            </a:r>
            <a:endParaRPr lang="en-US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Damages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Courts can be “flexible and imaginative”.	</a:t>
            </a:r>
          </a:p>
          <a:p>
            <a:pPr lvl="1"/>
            <a:r>
              <a:rPr lang="en-US" dirty="0" smtClean="0"/>
              <a:t>Value of plaintiff’s lost profits, 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Defendant’s actual profits, 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Value a reasonably prudent investor would have paid, 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Development costs avoided</a:t>
            </a:r>
            <a:r>
              <a:rPr lang="en-US" smtClean="0"/>
              <a:t>, 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“Reasonable royalty”.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52400" y="6172200"/>
            <a:ext cx="300434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www.energyandthelaw.com</a:t>
            </a:r>
            <a:endParaRPr lang="en-US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ooper Reed PowerPoint Template (Beginner)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91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Futura Bk" pitchFamily="34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Futura Bk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91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Futura Bk" pitchFamily="34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Futura Bk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EEAE2AD3ABB6144B6800E05840027F3" ma:contentTypeVersion="1" ma:contentTypeDescription="Create a new document." ma:contentTypeScope="" ma:versionID="d581e2ed214d69e02ca12a65d02aad4f">
  <xsd:schema xmlns:xsd="http://www.w3.org/2001/XMLSchema" xmlns:xs="http://www.w3.org/2001/XMLSchema" xmlns:p="http://schemas.microsoft.com/office/2006/metadata/properties" xmlns:ns2="d5ea8832-8005-40bc-958c-9b434c3b87dd" targetNamespace="http://schemas.microsoft.com/office/2006/metadata/properties" ma:root="true" ma:fieldsID="6f5151ba7b377154892cc7005ecafc49" ns2:_="">
    <xsd:import namespace="d5ea8832-8005-40bc-958c-9b434c3b87dd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5ea8832-8005-40bc-958c-9b434c3b87dd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>
  <documentManagement>
    <_dlc_DocIdUrl xmlns="d5ea8832-8005-40bc-958c-9b434c3b87dd">
      <Url>https://intranet.lrmlaw.com/clientDevelopment/_layouts/DocIdRedir.aspx?ID=RCAHYNJQRA5T-10-23</Url>
      <Description>RCAHYNJQRA5T-10-23</Description>
    </_dlc_DocIdUrl>
    <_dlc_DocId xmlns="d5ea8832-8005-40bc-958c-9b434c3b87dd">RCAHYNJQRA5T-10-23</_dlc_DocId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688E6735-215A-4315-B98F-6B0EC8D1933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5ea8832-8005-40bc-958c-9b434c3b87d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5AF10BD-D038-46E4-BD65-8640FA2B1575}">
  <ds:schemaRefs>
    <ds:schemaRef ds:uri="http://schemas.microsoft.com/office/2006/documentManagement/types"/>
    <ds:schemaRef ds:uri="http://purl.org/dc/elements/1.1/"/>
    <ds:schemaRef ds:uri="http://purl.org/dc/terms/"/>
    <ds:schemaRef ds:uri="http://purl.org/dc/dcmitype/"/>
    <ds:schemaRef ds:uri="http://www.w3.org/XML/1998/namespace"/>
    <ds:schemaRef ds:uri="http://schemas.microsoft.com/office/2006/metadata/properties"/>
    <ds:schemaRef ds:uri="d5ea8832-8005-40bc-958c-9b434c3b87dd"/>
    <ds:schemaRef ds:uri="http://schemas.openxmlformats.org/package/2006/metadata/core-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D902BEA1-B191-4F03-ACB5-B75AC90E1AF0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4C71B9CA-FF0E-4076-BD4E-6E2BF3C652D3}">
  <ds:schemaRefs>
    <ds:schemaRef ds:uri="http://schemas.microsoft.com/sharepoint/event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322</Words>
  <Application>Microsoft Office PowerPoint</Application>
  <PresentationFormat>On-screen Show (4:3)</PresentationFormat>
  <Paragraphs>140</Paragraphs>
  <Slides>21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Looper Reed PowerPoint Template (Beginner)</vt:lpstr>
      <vt:lpstr>       Keeping Your Trade Secrets Secret </vt:lpstr>
      <vt:lpstr>Slide 2</vt:lpstr>
      <vt:lpstr>Slide 3</vt:lpstr>
      <vt:lpstr>Slide 4</vt:lpstr>
      <vt:lpstr>Slide 5</vt:lpstr>
      <vt:lpstr>Berry-Helfand and Muncey's Work</vt:lpstr>
      <vt:lpstr>Slide 7</vt:lpstr>
      <vt:lpstr>Berry-Helfand</vt:lpstr>
      <vt:lpstr>Damages </vt:lpstr>
      <vt:lpstr>Slide 10</vt:lpstr>
      <vt:lpstr>The Firm </vt:lpstr>
      <vt:lpstr>Slide 12</vt:lpstr>
      <vt:lpstr>Slide 13</vt:lpstr>
      <vt:lpstr>Slide 14</vt:lpstr>
      <vt:lpstr> Vaquillas / Hamblin Lamont / Carranco</vt:lpstr>
      <vt:lpstr> Vaquillas / Hamblin Lamont / Carranco</vt:lpstr>
      <vt:lpstr>Timeline</vt:lpstr>
      <vt:lpstr>Lamont</vt:lpstr>
      <vt:lpstr>Texas Uniform Trade Secrets Act</vt:lpstr>
      <vt:lpstr>Texas Uniform Trade Secrets Act</vt:lpstr>
      <vt:lpstr>Thank You</vt:lpstr>
    </vt:vector>
  </TitlesOfParts>
  <Company>Looper Reed &amp; McGraw P.C.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WELCOME!  Click arrow by “New Slide” to see the available pages.    If you have any problems please contact the Client Development department.    Please delete this slide before starting.</dc:title>
  <dc:creator>mblachly</dc:creator>
  <cp:lastModifiedBy>lmadison</cp:lastModifiedBy>
  <cp:revision>159</cp:revision>
  <dcterms:created xsi:type="dcterms:W3CDTF">2011-05-11T20:17:40Z</dcterms:created>
  <dcterms:modified xsi:type="dcterms:W3CDTF">2014-02-03T16:18:11Z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0x010100AEEAE2AD3ABB6144B6800E05840027F3</vt:lpwstr>
  </property>
  <property fmtid="{D5CDD505-2E9C-101B-9397-08002B2CF9AE}" pid="3" name="_dlc_DocIdItemGuid">
    <vt:lpwstr>7cc432c1-a549-4e90-a883-07065c5ee738</vt:lpwstr>
  </property>
</Properties>
</file>